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3" r:id="rId4"/>
    <p:sldId id="264" r:id="rId5"/>
    <p:sldId id="265" r:id="rId6"/>
    <p:sldId id="266" r:id="rId7"/>
    <p:sldId id="276" r:id="rId8"/>
    <p:sldId id="279" r:id="rId9"/>
    <p:sldId id="280" r:id="rId10"/>
    <p:sldId id="268" r:id="rId11"/>
    <p:sldId id="269" r:id="rId12"/>
    <p:sldId id="270" r:id="rId13"/>
    <p:sldId id="271" r:id="rId14"/>
    <p:sldId id="273" r:id="rId15"/>
    <p:sldId id="272" r:id="rId16"/>
    <p:sldId id="267" r:id="rId17"/>
    <p:sldId id="275" r:id="rId18"/>
    <p:sldId id="274" r:id="rId19"/>
    <p:sldId id="281" r:id="rId20"/>
    <p:sldId id="282" r:id="rId21"/>
    <p:sldId id="260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5"/>
    <a:srgbClr val="AA8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10"/>
    <p:restoredTop sz="94707"/>
  </p:normalViewPr>
  <p:slideViewPr>
    <p:cSldViewPr snapToGrid="0">
      <p:cViewPr varScale="1">
        <p:scale>
          <a:sx n="122" d="100"/>
          <a:sy n="122" d="100"/>
        </p:scale>
        <p:origin x="22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E310E7-E368-3241-92EE-8B37A0B929F5}" type="doc">
      <dgm:prSet loTypeId="urn:microsoft.com/office/officeart/2008/layout/VerticalCurvedList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776B43A9-B5EE-8846-8EF1-EBF02894E001}">
      <dgm:prSet phldrT="[Texto]"/>
      <dgm:spPr/>
      <dgm:t>
        <a:bodyPr/>
        <a:lstStyle/>
        <a:p>
          <a:r>
            <a:rPr lang="pt-BR" dirty="0"/>
            <a:t>Carregar arquivo </a:t>
          </a:r>
          <a:r>
            <a:rPr lang="pt-BR" dirty="0" err="1"/>
            <a:t>excel</a:t>
          </a:r>
          <a:r>
            <a:rPr lang="pt-BR" dirty="0"/>
            <a:t> fornecido no </a:t>
          </a:r>
          <a:r>
            <a:rPr lang="pt-BR" dirty="0" err="1"/>
            <a:t>Lakehouse</a:t>
          </a:r>
          <a:r>
            <a:rPr lang="pt-BR" dirty="0"/>
            <a:t> e salvar como tabela</a:t>
          </a:r>
        </a:p>
      </dgm:t>
    </dgm:pt>
    <dgm:pt modelId="{76EE2E60-8557-034E-8704-CA9A2EDFE2E4}" type="parTrans" cxnId="{89F72C82-4113-B644-BA49-046F2A68DC94}">
      <dgm:prSet/>
      <dgm:spPr/>
      <dgm:t>
        <a:bodyPr/>
        <a:lstStyle/>
        <a:p>
          <a:endParaRPr lang="pt-BR"/>
        </a:p>
      </dgm:t>
    </dgm:pt>
    <dgm:pt modelId="{862F9779-D931-3343-899F-24394007D4D4}" type="sibTrans" cxnId="{89F72C82-4113-B644-BA49-046F2A68DC94}">
      <dgm:prSet/>
      <dgm:spPr/>
      <dgm:t>
        <a:bodyPr/>
        <a:lstStyle/>
        <a:p>
          <a:endParaRPr lang="pt-BR"/>
        </a:p>
      </dgm:t>
    </dgm:pt>
    <dgm:pt modelId="{B8C32DE7-84F5-0E49-8F9F-B488C894F829}">
      <dgm:prSet phldrT="[Texto]"/>
      <dgm:spPr/>
      <dgm:t>
        <a:bodyPr/>
        <a:lstStyle/>
        <a:p>
          <a:r>
            <a:rPr lang="pt-BR" dirty="0"/>
            <a:t>Criar um script para raspar os dados da API do Banco Central e salvar como tabela</a:t>
          </a:r>
        </a:p>
      </dgm:t>
    </dgm:pt>
    <dgm:pt modelId="{03FBE658-330B-BD42-A582-216F417B1F99}" type="parTrans" cxnId="{0A8D72A8-11B1-A24C-BE5E-04FC1BC23F47}">
      <dgm:prSet/>
      <dgm:spPr/>
      <dgm:t>
        <a:bodyPr/>
        <a:lstStyle/>
        <a:p>
          <a:endParaRPr lang="pt-BR"/>
        </a:p>
      </dgm:t>
    </dgm:pt>
    <dgm:pt modelId="{B758A1F4-3247-F64D-948A-8581BAEB58DC}" type="sibTrans" cxnId="{0A8D72A8-11B1-A24C-BE5E-04FC1BC23F47}">
      <dgm:prSet/>
      <dgm:spPr/>
      <dgm:t>
        <a:bodyPr/>
        <a:lstStyle/>
        <a:p>
          <a:endParaRPr lang="pt-BR"/>
        </a:p>
      </dgm:t>
    </dgm:pt>
    <dgm:pt modelId="{F37383E2-09ED-674D-8A71-FB0330D15482}">
      <dgm:prSet phldrT="[Texto]"/>
      <dgm:spPr/>
      <dgm:t>
        <a:bodyPr/>
        <a:lstStyle/>
        <a:p>
          <a:r>
            <a:rPr lang="pt-BR" dirty="0"/>
            <a:t>Carregar os dados para o Data </a:t>
          </a:r>
          <a:r>
            <a:rPr lang="pt-BR" dirty="0" err="1"/>
            <a:t>Warehouse</a:t>
          </a:r>
          <a:endParaRPr lang="pt-BR" dirty="0"/>
        </a:p>
      </dgm:t>
    </dgm:pt>
    <dgm:pt modelId="{5D641FA5-81FA-B748-86EE-79CF70603E38}" type="parTrans" cxnId="{6907D6F2-7D4A-1E44-B9C0-C2F49D15B401}">
      <dgm:prSet/>
      <dgm:spPr/>
      <dgm:t>
        <a:bodyPr/>
        <a:lstStyle/>
        <a:p>
          <a:endParaRPr lang="pt-BR"/>
        </a:p>
      </dgm:t>
    </dgm:pt>
    <dgm:pt modelId="{E39B9E8C-4928-FA4C-BE76-6C11C17F4E0E}" type="sibTrans" cxnId="{6907D6F2-7D4A-1E44-B9C0-C2F49D15B401}">
      <dgm:prSet/>
      <dgm:spPr/>
      <dgm:t>
        <a:bodyPr/>
        <a:lstStyle/>
        <a:p>
          <a:endParaRPr lang="pt-BR"/>
        </a:p>
      </dgm:t>
    </dgm:pt>
    <dgm:pt modelId="{7A11C429-35C1-7E4B-9C3E-C413C805986F}">
      <dgm:prSet phldrT="[Texto]"/>
      <dgm:spPr/>
      <dgm:t>
        <a:bodyPr/>
        <a:lstStyle/>
        <a:p>
          <a:r>
            <a:rPr lang="pt-BR" dirty="0"/>
            <a:t>Modelar os dados gerados</a:t>
          </a:r>
        </a:p>
      </dgm:t>
    </dgm:pt>
    <dgm:pt modelId="{4E6404EF-1CA4-B048-BDC6-C9F18E629A5D}" type="parTrans" cxnId="{77B6E4C6-0A1E-5A49-958A-7D0777A2F0FC}">
      <dgm:prSet/>
      <dgm:spPr/>
      <dgm:t>
        <a:bodyPr/>
        <a:lstStyle/>
        <a:p>
          <a:endParaRPr lang="pt-BR"/>
        </a:p>
      </dgm:t>
    </dgm:pt>
    <dgm:pt modelId="{F784749A-A1DA-8E40-9251-5D40F06DA9D9}" type="sibTrans" cxnId="{77B6E4C6-0A1E-5A49-958A-7D0777A2F0FC}">
      <dgm:prSet/>
      <dgm:spPr/>
      <dgm:t>
        <a:bodyPr/>
        <a:lstStyle/>
        <a:p>
          <a:endParaRPr lang="pt-BR"/>
        </a:p>
      </dgm:t>
    </dgm:pt>
    <dgm:pt modelId="{5C11CE24-8171-984C-A15B-5C197DFC2B1A}">
      <dgm:prSet phldrT="[Texto]"/>
      <dgm:spPr/>
      <dgm:t>
        <a:bodyPr/>
        <a:lstStyle/>
        <a:p>
          <a:r>
            <a:rPr lang="pt-BR" dirty="0"/>
            <a:t>Criar uma medida para calcular projeção</a:t>
          </a:r>
        </a:p>
      </dgm:t>
    </dgm:pt>
    <dgm:pt modelId="{7E652F4E-AFA7-5E49-9D9A-48D37C03FEE3}" type="parTrans" cxnId="{E6A368F0-04B2-F34A-874D-6EBC138B1AFC}">
      <dgm:prSet/>
      <dgm:spPr/>
      <dgm:t>
        <a:bodyPr/>
        <a:lstStyle/>
        <a:p>
          <a:endParaRPr lang="pt-BR"/>
        </a:p>
      </dgm:t>
    </dgm:pt>
    <dgm:pt modelId="{B34321F0-63A1-B043-B50C-AE6D4917D9C1}" type="sibTrans" cxnId="{E6A368F0-04B2-F34A-874D-6EBC138B1AFC}">
      <dgm:prSet/>
      <dgm:spPr/>
      <dgm:t>
        <a:bodyPr/>
        <a:lstStyle/>
        <a:p>
          <a:endParaRPr lang="pt-BR"/>
        </a:p>
      </dgm:t>
    </dgm:pt>
    <dgm:pt modelId="{5824CF7B-A732-E64A-8ACE-8AEF20E1A04E}">
      <dgm:prSet phldrT="[Texto]"/>
      <dgm:spPr/>
      <dgm:t>
        <a:bodyPr/>
        <a:lstStyle/>
        <a:p>
          <a:r>
            <a:rPr lang="pt-BR" dirty="0"/>
            <a:t>Consumir DW no Power BI :)</a:t>
          </a:r>
        </a:p>
      </dgm:t>
    </dgm:pt>
    <dgm:pt modelId="{A39E5816-9502-1944-AF06-832265BA7FF1}" type="parTrans" cxnId="{86259DBA-120C-3149-9C0F-F57CF27B683A}">
      <dgm:prSet/>
      <dgm:spPr/>
      <dgm:t>
        <a:bodyPr/>
        <a:lstStyle/>
        <a:p>
          <a:endParaRPr lang="pt-BR"/>
        </a:p>
      </dgm:t>
    </dgm:pt>
    <dgm:pt modelId="{4849B258-D1C2-A644-983C-C8788485BBB2}" type="sibTrans" cxnId="{86259DBA-120C-3149-9C0F-F57CF27B683A}">
      <dgm:prSet/>
      <dgm:spPr/>
      <dgm:t>
        <a:bodyPr/>
        <a:lstStyle/>
        <a:p>
          <a:endParaRPr lang="pt-BR"/>
        </a:p>
      </dgm:t>
    </dgm:pt>
    <dgm:pt modelId="{F8786627-4EE2-634E-B0B7-2687BEDE287B}" type="pres">
      <dgm:prSet presAssocID="{3AE310E7-E368-3241-92EE-8B37A0B929F5}" presName="Name0" presStyleCnt="0">
        <dgm:presLayoutVars>
          <dgm:chMax val="7"/>
          <dgm:chPref val="7"/>
          <dgm:dir/>
        </dgm:presLayoutVars>
      </dgm:prSet>
      <dgm:spPr/>
    </dgm:pt>
    <dgm:pt modelId="{89D545DE-1522-164C-995D-B52A17AA8505}" type="pres">
      <dgm:prSet presAssocID="{3AE310E7-E368-3241-92EE-8B37A0B929F5}" presName="Name1" presStyleCnt="0"/>
      <dgm:spPr/>
    </dgm:pt>
    <dgm:pt modelId="{A1A09CB8-7BC3-4348-9626-B93BB5339E9C}" type="pres">
      <dgm:prSet presAssocID="{3AE310E7-E368-3241-92EE-8B37A0B929F5}" presName="cycle" presStyleCnt="0"/>
      <dgm:spPr/>
    </dgm:pt>
    <dgm:pt modelId="{64314181-E9AB-1E45-8909-55BBB4520124}" type="pres">
      <dgm:prSet presAssocID="{3AE310E7-E368-3241-92EE-8B37A0B929F5}" presName="srcNode" presStyleLbl="node1" presStyleIdx="0" presStyleCnt="6"/>
      <dgm:spPr/>
    </dgm:pt>
    <dgm:pt modelId="{41D6F70C-F592-3D45-A752-5575F17A3C57}" type="pres">
      <dgm:prSet presAssocID="{3AE310E7-E368-3241-92EE-8B37A0B929F5}" presName="conn" presStyleLbl="parChTrans1D2" presStyleIdx="0" presStyleCnt="1"/>
      <dgm:spPr/>
    </dgm:pt>
    <dgm:pt modelId="{D5B2F1A4-E67D-E249-A577-60A84CAFF71E}" type="pres">
      <dgm:prSet presAssocID="{3AE310E7-E368-3241-92EE-8B37A0B929F5}" presName="extraNode" presStyleLbl="node1" presStyleIdx="0" presStyleCnt="6"/>
      <dgm:spPr/>
    </dgm:pt>
    <dgm:pt modelId="{0F5D5BA9-0AC0-5D48-984B-F96D0674DDFD}" type="pres">
      <dgm:prSet presAssocID="{3AE310E7-E368-3241-92EE-8B37A0B929F5}" presName="dstNode" presStyleLbl="node1" presStyleIdx="0" presStyleCnt="6"/>
      <dgm:spPr/>
    </dgm:pt>
    <dgm:pt modelId="{FC7EE4D1-C041-8944-894D-A66019B6C8A3}" type="pres">
      <dgm:prSet presAssocID="{776B43A9-B5EE-8846-8EF1-EBF02894E001}" presName="text_1" presStyleLbl="node1" presStyleIdx="0" presStyleCnt="6">
        <dgm:presLayoutVars>
          <dgm:bulletEnabled val="1"/>
        </dgm:presLayoutVars>
      </dgm:prSet>
      <dgm:spPr/>
    </dgm:pt>
    <dgm:pt modelId="{262B2397-E2AC-CA47-8001-223F5CF1C300}" type="pres">
      <dgm:prSet presAssocID="{776B43A9-B5EE-8846-8EF1-EBF02894E001}" presName="accent_1" presStyleCnt="0"/>
      <dgm:spPr/>
    </dgm:pt>
    <dgm:pt modelId="{9F693E88-06B6-A949-8ED8-3D14AD94E34E}" type="pres">
      <dgm:prSet presAssocID="{776B43A9-B5EE-8846-8EF1-EBF02894E001}" presName="accentRepeatNode" presStyleLbl="solidFgAcc1" presStyleIdx="0" presStyleCnt="6"/>
      <dgm:spPr/>
    </dgm:pt>
    <dgm:pt modelId="{20ABCA35-D434-9A49-B462-2C69869DC59C}" type="pres">
      <dgm:prSet presAssocID="{B8C32DE7-84F5-0E49-8F9F-B488C894F829}" presName="text_2" presStyleLbl="node1" presStyleIdx="1" presStyleCnt="6">
        <dgm:presLayoutVars>
          <dgm:bulletEnabled val="1"/>
        </dgm:presLayoutVars>
      </dgm:prSet>
      <dgm:spPr/>
    </dgm:pt>
    <dgm:pt modelId="{131305B0-93F4-B049-9A68-2FE5F06D48F7}" type="pres">
      <dgm:prSet presAssocID="{B8C32DE7-84F5-0E49-8F9F-B488C894F829}" presName="accent_2" presStyleCnt="0"/>
      <dgm:spPr/>
    </dgm:pt>
    <dgm:pt modelId="{63AF95D1-077C-4A43-8CAF-126F5BE51DA6}" type="pres">
      <dgm:prSet presAssocID="{B8C32DE7-84F5-0E49-8F9F-B488C894F829}" presName="accentRepeatNode" presStyleLbl="solidFgAcc1" presStyleIdx="1" presStyleCnt="6"/>
      <dgm:spPr/>
    </dgm:pt>
    <dgm:pt modelId="{058D2E04-9D29-1044-B3D7-ED3D5BF8ECA9}" type="pres">
      <dgm:prSet presAssocID="{F37383E2-09ED-674D-8A71-FB0330D15482}" presName="text_3" presStyleLbl="node1" presStyleIdx="2" presStyleCnt="6">
        <dgm:presLayoutVars>
          <dgm:bulletEnabled val="1"/>
        </dgm:presLayoutVars>
      </dgm:prSet>
      <dgm:spPr/>
    </dgm:pt>
    <dgm:pt modelId="{DD89504E-C138-3047-B2C5-FC2215D3A35C}" type="pres">
      <dgm:prSet presAssocID="{F37383E2-09ED-674D-8A71-FB0330D15482}" presName="accent_3" presStyleCnt="0"/>
      <dgm:spPr/>
    </dgm:pt>
    <dgm:pt modelId="{4F6B0069-F28F-624B-9754-8B74CD473530}" type="pres">
      <dgm:prSet presAssocID="{F37383E2-09ED-674D-8A71-FB0330D15482}" presName="accentRepeatNode" presStyleLbl="solidFgAcc1" presStyleIdx="2" presStyleCnt="6"/>
      <dgm:spPr/>
    </dgm:pt>
    <dgm:pt modelId="{3A495892-6465-E64F-91B1-4D3C2E8E5423}" type="pres">
      <dgm:prSet presAssocID="{7A11C429-35C1-7E4B-9C3E-C413C805986F}" presName="text_4" presStyleLbl="node1" presStyleIdx="3" presStyleCnt="6">
        <dgm:presLayoutVars>
          <dgm:bulletEnabled val="1"/>
        </dgm:presLayoutVars>
      </dgm:prSet>
      <dgm:spPr/>
    </dgm:pt>
    <dgm:pt modelId="{0DC3701E-F9CB-BA4A-A358-25F7E6F4A026}" type="pres">
      <dgm:prSet presAssocID="{7A11C429-35C1-7E4B-9C3E-C413C805986F}" presName="accent_4" presStyleCnt="0"/>
      <dgm:spPr/>
    </dgm:pt>
    <dgm:pt modelId="{95AE10B5-C991-C444-ACE3-EB9C07140C24}" type="pres">
      <dgm:prSet presAssocID="{7A11C429-35C1-7E4B-9C3E-C413C805986F}" presName="accentRepeatNode" presStyleLbl="solidFgAcc1" presStyleIdx="3" presStyleCnt="6"/>
      <dgm:spPr/>
    </dgm:pt>
    <dgm:pt modelId="{9DEA1414-30E1-5A45-8D48-DC9C01024699}" type="pres">
      <dgm:prSet presAssocID="{5C11CE24-8171-984C-A15B-5C197DFC2B1A}" presName="text_5" presStyleLbl="node1" presStyleIdx="4" presStyleCnt="6">
        <dgm:presLayoutVars>
          <dgm:bulletEnabled val="1"/>
        </dgm:presLayoutVars>
      </dgm:prSet>
      <dgm:spPr/>
    </dgm:pt>
    <dgm:pt modelId="{DB167A4D-26A1-684A-B2FC-1A0290121248}" type="pres">
      <dgm:prSet presAssocID="{5C11CE24-8171-984C-A15B-5C197DFC2B1A}" presName="accent_5" presStyleCnt="0"/>
      <dgm:spPr/>
    </dgm:pt>
    <dgm:pt modelId="{F454C7D0-7AD8-4843-A570-232395B0B6E8}" type="pres">
      <dgm:prSet presAssocID="{5C11CE24-8171-984C-A15B-5C197DFC2B1A}" presName="accentRepeatNode" presStyleLbl="solidFgAcc1" presStyleIdx="4" presStyleCnt="6"/>
      <dgm:spPr/>
    </dgm:pt>
    <dgm:pt modelId="{191798BF-F937-4541-8C77-467B642C97E1}" type="pres">
      <dgm:prSet presAssocID="{5824CF7B-A732-E64A-8ACE-8AEF20E1A04E}" presName="text_6" presStyleLbl="node1" presStyleIdx="5" presStyleCnt="6">
        <dgm:presLayoutVars>
          <dgm:bulletEnabled val="1"/>
        </dgm:presLayoutVars>
      </dgm:prSet>
      <dgm:spPr/>
    </dgm:pt>
    <dgm:pt modelId="{AFE6192A-05F6-7A41-9BA6-D8F0D005DBC4}" type="pres">
      <dgm:prSet presAssocID="{5824CF7B-A732-E64A-8ACE-8AEF20E1A04E}" presName="accent_6" presStyleCnt="0"/>
      <dgm:spPr/>
    </dgm:pt>
    <dgm:pt modelId="{6471292E-4784-404D-840F-D0675DA7CE11}" type="pres">
      <dgm:prSet presAssocID="{5824CF7B-A732-E64A-8ACE-8AEF20E1A04E}" presName="accentRepeatNode" presStyleLbl="solidFgAcc1" presStyleIdx="5" presStyleCnt="6"/>
      <dgm:spPr/>
    </dgm:pt>
  </dgm:ptLst>
  <dgm:cxnLst>
    <dgm:cxn modelId="{53CA583D-EBB1-9542-8F81-534A97E31C0D}" type="presOf" srcId="{862F9779-D931-3343-899F-24394007D4D4}" destId="{41D6F70C-F592-3D45-A752-5575F17A3C57}" srcOrd="0" destOrd="0" presId="urn:microsoft.com/office/officeart/2008/layout/VerticalCurvedList"/>
    <dgm:cxn modelId="{33FD5345-E4D0-0F4A-AAC6-033C3A5873D0}" type="presOf" srcId="{7A11C429-35C1-7E4B-9C3E-C413C805986F}" destId="{3A495892-6465-E64F-91B1-4D3C2E8E5423}" srcOrd="0" destOrd="0" presId="urn:microsoft.com/office/officeart/2008/layout/VerticalCurvedList"/>
    <dgm:cxn modelId="{42FD277A-50E0-224F-B235-D84517BEFF4B}" type="presOf" srcId="{3AE310E7-E368-3241-92EE-8B37A0B929F5}" destId="{F8786627-4EE2-634E-B0B7-2687BEDE287B}" srcOrd="0" destOrd="0" presId="urn:microsoft.com/office/officeart/2008/layout/VerticalCurvedList"/>
    <dgm:cxn modelId="{86AB4A7A-6392-3E41-B54C-748CDF83E6A2}" type="presOf" srcId="{B8C32DE7-84F5-0E49-8F9F-B488C894F829}" destId="{20ABCA35-D434-9A49-B462-2C69869DC59C}" srcOrd="0" destOrd="0" presId="urn:microsoft.com/office/officeart/2008/layout/VerticalCurvedList"/>
    <dgm:cxn modelId="{89F72C82-4113-B644-BA49-046F2A68DC94}" srcId="{3AE310E7-E368-3241-92EE-8B37A0B929F5}" destId="{776B43A9-B5EE-8846-8EF1-EBF02894E001}" srcOrd="0" destOrd="0" parTransId="{76EE2E60-8557-034E-8704-CA9A2EDFE2E4}" sibTransId="{862F9779-D931-3343-899F-24394007D4D4}"/>
    <dgm:cxn modelId="{B301A485-487E-E743-AD80-28595A6E3494}" type="presOf" srcId="{5C11CE24-8171-984C-A15B-5C197DFC2B1A}" destId="{9DEA1414-30E1-5A45-8D48-DC9C01024699}" srcOrd="0" destOrd="0" presId="urn:microsoft.com/office/officeart/2008/layout/VerticalCurvedList"/>
    <dgm:cxn modelId="{316238A1-6C89-154F-8B6E-F8714C89C926}" type="presOf" srcId="{776B43A9-B5EE-8846-8EF1-EBF02894E001}" destId="{FC7EE4D1-C041-8944-894D-A66019B6C8A3}" srcOrd="0" destOrd="0" presId="urn:microsoft.com/office/officeart/2008/layout/VerticalCurvedList"/>
    <dgm:cxn modelId="{0A8D72A8-11B1-A24C-BE5E-04FC1BC23F47}" srcId="{3AE310E7-E368-3241-92EE-8B37A0B929F5}" destId="{B8C32DE7-84F5-0E49-8F9F-B488C894F829}" srcOrd="1" destOrd="0" parTransId="{03FBE658-330B-BD42-A582-216F417B1F99}" sibTransId="{B758A1F4-3247-F64D-948A-8581BAEB58DC}"/>
    <dgm:cxn modelId="{4D47E5B8-332C-4B4B-BE1D-CA770644A813}" type="presOf" srcId="{5824CF7B-A732-E64A-8ACE-8AEF20E1A04E}" destId="{191798BF-F937-4541-8C77-467B642C97E1}" srcOrd="0" destOrd="0" presId="urn:microsoft.com/office/officeart/2008/layout/VerticalCurvedList"/>
    <dgm:cxn modelId="{86259DBA-120C-3149-9C0F-F57CF27B683A}" srcId="{3AE310E7-E368-3241-92EE-8B37A0B929F5}" destId="{5824CF7B-A732-E64A-8ACE-8AEF20E1A04E}" srcOrd="5" destOrd="0" parTransId="{A39E5816-9502-1944-AF06-832265BA7FF1}" sibTransId="{4849B258-D1C2-A644-983C-C8788485BBB2}"/>
    <dgm:cxn modelId="{77B6E4C6-0A1E-5A49-958A-7D0777A2F0FC}" srcId="{3AE310E7-E368-3241-92EE-8B37A0B929F5}" destId="{7A11C429-35C1-7E4B-9C3E-C413C805986F}" srcOrd="3" destOrd="0" parTransId="{4E6404EF-1CA4-B048-BDC6-C9F18E629A5D}" sibTransId="{F784749A-A1DA-8E40-9251-5D40F06DA9D9}"/>
    <dgm:cxn modelId="{3EA6D7D8-E5CF-6B42-977E-6DE2505D9824}" type="presOf" srcId="{F37383E2-09ED-674D-8A71-FB0330D15482}" destId="{058D2E04-9D29-1044-B3D7-ED3D5BF8ECA9}" srcOrd="0" destOrd="0" presId="urn:microsoft.com/office/officeart/2008/layout/VerticalCurvedList"/>
    <dgm:cxn modelId="{E6A368F0-04B2-F34A-874D-6EBC138B1AFC}" srcId="{3AE310E7-E368-3241-92EE-8B37A0B929F5}" destId="{5C11CE24-8171-984C-A15B-5C197DFC2B1A}" srcOrd="4" destOrd="0" parTransId="{7E652F4E-AFA7-5E49-9D9A-48D37C03FEE3}" sibTransId="{B34321F0-63A1-B043-B50C-AE6D4917D9C1}"/>
    <dgm:cxn modelId="{6907D6F2-7D4A-1E44-B9C0-C2F49D15B401}" srcId="{3AE310E7-E368-3241-92EE-8B37A0B929F5}" destId="{F37383E2-09ED-674D-8A71-FB0330D15482}" srcOrd="2" destOrd="0" parTransId="{5D641FA5-81FA-B748-86EE-79CF70603E38}" sibTransId="{E39B9E8C-4928-FA4C-BE76-6C11C17F4E0E}"/>
    <dgm:cxn modelId="{EA679527-4CC8-F544-9419-2A0F51DBE1A2}" type="presParOf" srcId="{F8786627-4EE2-634E-B0B7-2687BEDE287B}" destId="{89D545DE-1522-164C-995D-B52A17AA8505}" srcOrd="0" destOrd="0" presId="urn:microsoft.com/office/officeart/2008/layout/VerticalCurvedList"/>
    <dgm:cxn modelId="{4EE70DCC-8C69-8944-8C5C-B6878CBF9B22}" type="presParOf" srcId="{89D545DE-1522-164C-995D-B52A17AA8505}" destId="{A1A09CB8-7BC3-4348-9626-B93BB5339E9C}" srcOrd="0" destOrd="0" presId="urn:microsoft.com/office/officeart/2008/layout/VerticalCurvedList"/>
    <dgm:cxn modelId="{993AB08A-C7C8-5E4E-8DCA-5792DE22AC25}" type="presParOf" srcId="{A1A09CB8-7BC3-4348-9626-B93BB5339E9C}" destId="{64314181-E9AB-1E45-8909-55BBB4520124}" srcOrd="0" destOrd="0" presId="urn:microsoft.com/office/officeart/2008/layout/VerticalCurvedList"/>
    <dgm:cxn modelId="{D07DB1F4-CB80-BE4B-85D2-09A734AD5B5B}" type="presParOf" srcId="{A1A09CB8-7BC3-4348-9626-B93BB5339E9C}" destId="{41D6F70C-F592-3D45-A752-5575F17A3C57}" srcOrd="1" destOrd="0" presId="urn:microsoft.com/office/officeart/2008/layout/VerticalCurvedList"/>
    <dgm:cxn modelId="{00D4B453-5930-9E4E-8120-E41198EA275B}" type="presParOf" srcId="{A1A09CB8-7BC3-4348-9626-B93BB5339E9C}" destId="{D5B2F1A4-E67D-E249-A577-60A84CAFF71E}" srcOrd="2" destOrd="0" presId="urn:microsoft.com/office/officeart/2008/layout/VerticalCurvedList"/>
    <dgm:cxn modelId="{8292B953-1A17-9946-A340-B431E3D38EB7}" type="presParOf" srcId="{A1A09CB8-7BC3-4348-9626-B93BB5339E9C}" destId="{0F5D5BA9-0AC0-5D48-984B-F96D0674DDFD}" srcOrd="3" destOrd="0" presId="urn:microsoft.com/office/officeart/2008/layout/VerticalCurvedList"/>
    <dgm:cxn modelId="{F81994A9-4DAC-1547-9822-23F5EC1FD620}" type="presParOf" srcId="{89D545DE-1522-164C-995D-B52A17AA8505}" destId="{FC7EE4D1-C041-8944-894D-A66019B6C8A3}" srcOrd="1" destOrd="0" presId="urn:microsoft.com/office/officeart/2008/layout/VerticalCurvedList"/>
    <dgm:cxn modelId="{E2B51A0C-453F-2642-9A47-9E2CDA23C046}" type="presParOf" srcId="{89D545DE-1522-164C-995D-B52A17AA8505}" destId="{262B2397-E2AC-CA47-8001-223F5CF1C300}" srcOrd="2" destOrd="0" presId="urn:microsoft.com/office/officeart/2008/layout/VerticalCurvedList"/>
    <dgm:cxn modelId="{5A371883-16F6-7F4D-A68E-D97CE3FE69F1}" type="presParOf" srcId="{262B2397-E2AC-CA47-8001-223F5CF1C300}" destId="{9F693E88-06B6-A949-8ED8-3D14AD94E34E}" srcOrd="0" destOrd="0" presId="urn:microsoft.com/office/officeart/2008/layout/VerticalCurvedList"/>
    <dgm:cxn modelId="{1FC478E4-00D5-FC4A-A3F5-F8144E2EA5C7}" type="presParOf" srcId="{89D545DE-1522-164C-995D-B52A17AA8505}" destId="{20ABCA35-D434-9A49-B462-2C69869DC59C}" srcOrd="3" destOrd="0" presId="urn:microsoft.com/office/officeart/2008/layout/VerticalCurvedList"/>
    <dgm:cxn modelId="{99A00539-B89E-DB4C-B8F6-4B41B3422C0B}" type="presParOf" srcId="{89D545DE-1522-164C-995D-B52A17AA8505}" destId="{131305B0-93F4-B049-9A68-2FE5F06D48F7}" srcOrd="4" destOrd="0" presId="urn:microsoft.com/office/officeart/2008/layout/VerticalCurvedList"/>
    <dgm:cxn modelId="{1E040834-404A-7547-8D73-0CBDCDF473C9}" type="presParOf" srcId="{131305B0-93F4-B049-9A68-2FE5F06D48F7}" destId="{63AF95D1-077C-4A43-8CAF-126F5BE51DA6}" srcOrd="0" destOrd="0" presId="urn:microsoft.com/office/officeart/2008/layout/VerticalCurvedList"/>
    <dgm:cxn modelId="{481DC49D-C06C-074C-B163-6951E6CC96A9}" type="presParOf" srcId="{89D545DE-1522-164C-995D-B52A17AA8505}" destId="{058D2E04-9D29-1044-B3D7-ED3D5BF8ECA9}" srcOrd="5" destOrd="0" presId="urn:microsoft.com/office/officeart/2008/layout/VerticalCurvedList"/>
    <dgm:cxn modelId="{254BB2FE-550C-AC4C-AEC0-18A8A167234A}" type="presParOf" srcId="{89D545DE-1522-164C-995D-B52A17AA8505}" destId="{DD89504E-C138-3047-B2C5-FC2215D3A35C}" srcOrd="6" destOrd="0" presId="urn:microsoft.com/office/officeart/2008/layout/VerticalCurvedList"/>
    <dgm:cxn modelId="{4A865D18-B90B-5B41-8207-9CE303F58057}" type="presParOf" srcId="{DD89504E-C138-3047-B2C5-FC2215D3A35C}" destId="{4F6B0069-F28F-624B-9754-8B74CD473530}" srcOrd="0" destOrd="0" presId="urn:microsoft.com/office/officeart/2008/layout/VerticalCurvedList"/>
    <dgm:cxn modelId="{3824A3B3-1DF7-574D-9F01-76C57A2AD738}" type="presParOf" srcId="{89D545DE-1522-164C-995D-B52A17AA8505}" destId="{3A495892-6465-E64F-91B1-4D3C2E8E5423}" srcOrd="7" destOrd="0" presId="urn:microsoft.com/office/officeart/2008/layout/VerticalCurvedList"/>
    <dgm:cxn modelId="{572DA38C-68A5-FE41-ACF2-738A1DFB3D43}" type="presParOf" srcId="{89D545DE-1522-164C-995D-B52A17AA8505}" destId="{0DC3701E-F9CB-BA4A-A358-25F7E6F4A026}" srcOrd="8" destOrd="0" presId="urn:microsoft.com/office/officeart/2008/layout/VerticalCurvedList"/>
    <dgm:cxn modelId="{35CDB717-2E01-6F44-A94D-A1124C1E0F20}" type="presParOf" srcId="{0DC3701E-F9CB-BA4A-A358-25F7E6F4A026}" destId="{95AE10B5-C991-C444-ACE3-EB9C07140C24}" srcOrd="0" destOrd="0" presId="urn:microsoft.com/office/officeart/2008/layout/VerticalCurvedList"/>
    <dgm:cxn modelId="{C537EC42-31CE-ED43-BB2A-BFF18CB3E419}" type="presParOf" srcId="{89D545DE-1522-164C-995D-B52A17AA8505}" destId="{9DEA1414-30E1-5A45-8D48-DC9C01024699}" srcOrd="9" destOrd="0" presId="urn:microsoft.com/office/officeart/2008/layout/VerticalCurvedList"/>
    <dgm:cxn modelId="{F962D450-F1A1-8C46-964F-5108B9F59E06}" type="presParOf" srcId="{89D545DE-1522-164C-995D-B52A17AA8505}" destId="{DB167A4D-26A1-684A-B2FC-1A0290121248}" srcOrd="10" destOrd="0" presId="urn:microsoft.com/office/officeart/2008/layout/VerticalCurvedList"/>
    <dgm:cxn modelId="{08A8C22B-8D04-0640-9D08-BDB159013325}" type="presParOf" srcId="{DB167A4D-26A1-684A-B2FC-1A0290121248}" destId="{F454C7D0-7AD8-4843-A570-232395B0B6E8}" srcOrd="0" destOrd="0" presId="urn:microsoft.com/office/officeart/2008/layout/VerticalCurvedList"/>
    <dgm:cxn modelId="{DC3879A7-2248-ED41-ACB7-76846DC06209}" type="presParOf" srcId="{89D545DE-1522-164C-995D-B52A17AA8505}" destId="{191798BF-F937-4541-8C77-467B642C97E1}" srcOrd="11" destOrd="0" presId="urn:microsoft.com/office/officeart/2008/layout/VerticalCurvedList"/>
    <dgm:cxn modelId="{1B1942A4-54E6-3840-87BC-4F9F2552D467}" type="presParOf" srcId="{89D545DE-1522-164C-995D-B52A17AA8505}" destId="{AFE6192A-05F6-7A41-9BA6-D8F0D005DBC4}" srcOrd="12" destOrd="0" presId="urn:microsoft.com/office/officeart/2008/layout/VerticalCurvedList"/>
    <dgm:cxn modelId="{5051D21E-7DCD-1B4A-BEE2-8CF1D39E27E4}" type="presParOf" srcId="{AFE6192A-05F6-7A41-9BA6-D8F0D005DBC4}" destId="{6471292E-4784-404D-840F-D0675DA7CE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6F70C-F592-3D45-A752-5575F17A3C57}">
      <dsp:nvSpPr>
        <dsp:cNvPr id="0" name=""/>
        <dsp:cNvSpPr/>
      </dsp:nvSpPr>
      <dsp:spPr>
        <a:xfrm>
          <a:off x="-4784290" y="-733286"/>
          <a:ext cx="5698468" cy="5698468"/>
        </a:xfrm>
        <a:prstGeom prst="blockArc">
          <a:avLst>
            <a:gd name="adj1" fmla="val 18900000"/>
            <a:gd name="adj2" fmla="val 2700000"/>
            <a:gd name="adj3" fmla="val 379"/>
          </a:avLst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EE4D1-C041-8944-894D-A66019B6C8A3}">
      <dsp:nvSpPr>
        <dsp:cNvPr id="0" name=""/>
        <dsp:cNvSpPr/>
      </dsp:nvSpPr>
      <dsp:spPr>
        <a:xfrm>
          <a:off x="341229" y="222851"/>
          <a:ext cx="6325461" cy="44553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Carregar arquivo </a:t>
          </a:r>
          <a:r>
            <a:rPr lang="pt-BR" sz="1300" kern="1200" dirty="0" err="1"/>
            <a:t>excel</a:t>
          </a:r>
          <a:r>
            <a:rPr lang="pt-BR" sz="1300" kern="1200" dirty="0"/>
            <a:t> fornecido no </a:t>
          </a:r>
          <a:r>
            <a:rPr lang="pt-BR" sz="1300" kern="1200" dirty="0" err="1"/>
            <a:t>Lakehouse</a:t>
          </a:r>
          <a:r>
            <a:rPr lang="pt-BR" sz="1300" kern="1200" dirty="0"/>
            <a:t> e salvar como tabela</a:t>
          </a:r>
        </a:p>
      </dsp:txBody>
      <dsp:txXfrm>
        <a:off x="341229" y="222851"/>
        <a:ext cx="6325461" cy="445534"/>
      </dsp:txXfrm>
    </dsp:sp>
    <dsp:sp modelId="{9F693E88-06B6-A949-8ED8-3D14AD94E34E}">
      <dsp:nvSpPr>
        <dsp:cNvPr id="0" name=""/>
        <dsp:cNvSpPr/>
      </dsp:nvSpPr>
      <dsp:spPr>
        <a:xfrm>
          <a:off x="62770" y="167159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BCA35-D434-9A49-B462-2C69869DC59C}">
      <dsp:nvSpPr>
        <dsp:cNvPr id="0" name=""/>
        <dsp:cNvSpPr/>
      </dsp:nvSpPr>
      <dsp:spPr>
        <a:xfrm>
          <a:off x="707711" y="891068"/>
          <a:ext cx="5958979" cy="445534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Criar um script para raspar os dados da API do Banco Central e salvar como tabela</a:t>
          </a:r>
        </a:p>
      </dsp:txBody>
      <dsp:txXfrm>
        <a:off x="707711" y="891068"/>
        <a:ext cx="5958979" cy="445534"/>
      </dsp:txXfrm>
    </dsp:sp>
    <dsp:sp modelId="{63AF95D1-077C-4A43-8CAF-126F5BE51DA6}">
      <dsp:nvSpPr>
        <dsp:cNvPr id="0" name=""/>
        <dsp:cNvSpPr/>
      </dsp:nvSpPr>
      <dsp:spPr>
        <a:xfrm>
          <a:off x="429252" y="835376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D2E04-9D29-1044-B3D7-ED3D5BF8ECA9}">
      <dsp:nvSpPr>
        <dsp:cNvPr id="0" name=""/>
        <dsp:cNvSpPr/>
      </dsp:nvSpPr>
      <dsp:spPr>
        <a:xfrm>
          <a:off x="875294" y="1559284"/>
          <a:ext cx="5791395" cy="445534"/>
        </a:xfrm>
        <a:prstGeom prst="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Carregar os dados para o Data </a:t>
          </a:r>
          <a:r>
            <a:rPr lang="pt-BR" sz="1300" kern="1200" dirty="0" err="1"/>
            <a:t>Warehouse</a:t>
          </a:r>
          <a:endParaRPr lang="pt-BR" sz="1300" kern="1200" dirty="0"/>
        </a:p>
      </dsp:txBody>
      <dsp:txXfrm>
        <a:off x="875294" y="1559284"/>
        <a:ext cx="5791395" cy="445534"/>
      </dsp:txXfrm>
    </dsp:sp>
    <dsp:sp modelId="{4F6B0069-F28F-624B-9754-8B74CD473530}">
      <dsp:nvSpPr>
        <dsp:cNvPr id="0" name=""/>
        <dsp:cNvSpPr/>
      </dsp:nvSpPr>
      <dsp:spPr>
        <a:xfrm>
          <a:off x="596836" y="1503592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95892-6465-E64F-91B1-4D3C2E8E5423}">
      <dsp:nvSpPr>
        <dsp:cNvPr id="0" name=""/>
        <dsp:cNvSpPr/>
      </dsp:nvSpPr>
      <dsp:spPr>
        <a:xfrm>
          <a:off x="875294" y="2227077"/>
          <a:ext cx="5791395" cy="445534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Modelar os dados gerados</a:t>
          </a:r>
        </a:p>
      </dsp:txBody>
      <dsp:txXfrm>
        <a:off x="875294" y="2227077"/>
        <a:ext cx="5791395" cy="445534"/>
      </dsp:txXfrm>
    </dsp:sp>
    <dsp:sp modelId="{95AE10B5-C991-C444-ACE3-EB9C07140C24}">
      <dsp:nvSpPr>
        <dsp:cNvPr id="0" name=""/>
        <dsp:cNvSpPr/>
      </dsp:nvSpPr>
      <dsp:spPr>
        <a:xfrm>
          <a:off x="596836" y="2171385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A1414-30E1-5A45-8D48-DC9C01024699}">
      <dsp:nvSpPr>
        <dsp:cNvPr id="0" name=""/>
        <dsp:cNvSpPr/>
      </dsp:nvSpPr>
      <dsp:spPr>
        <a:xfrm>
          <a:off x="707711" y="2895293"/>
          <a:ext cx="5958979" cy="445534"/>
        </a:xfrm>
        <a:prstGeom prst="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Criar uma medida para calcular projeção</a:t>
          </a:r>
        </a:p>
      </dsp:txBody>
      <dsp:txXfrm>
        <a:off x="707711" y="2895293"/>
        <a:ext cx="5958979" cy="445534"/>
      </dsp:txXfrm>
    </dsp:sp>
    <dsp:sp modelId="{F454C7D0-7AD8-4843-A570-232395B0B6E8}">
      <dsp:nvSpPr>
        <dsp:cNvPr id="0" name=""/>
        <dsp:cNvSpPr/>
      </dsp:nvSpPr>
      <dsp:spPr>
        <a:xfrm>
          <a:off x="429252" y="2839602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798BF-F937-4541-8C77-467B642C97E1}">
      <dsp:nvSpPr>
        <dsp:cNvPr id="0" name=""/>
        <dsp:cNvSpPr/>
      </dsp:nvSpPr>
      <dsp:spPr>
        <a:xfrm>
          <a:off x="341229" y="3563510"/>
          <a:ext cx="6325461" cy="445534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64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Consumir DW no Power BI :)</a:t>
          </a:r>
        </a:p>
      </dsp:txBody>
      <dsp:txXfrm>
        <a:off x="341229" y="3563510"/>
        <a:ext cx="6325461" cy="445534"/>
      </dsp:txXfrm>
    </dsp:sp>
    <dsp:sp modelId="{6471292E-4784-404D-840F-D0675DA7CE11}">
      <dsp:nvSpPr>
        <dsp:cNvPr id="0" name=""/>
        <dsp:cNvSpPr/>
      </dsp:nvSpPr>
      <dsp:spPr>
        <a:xfrm>
          <a:off x="62770" y="3507818"/>
          <a:ext cx="556917" cy="5569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2B26-41A7-4C71-A490-CEA4B9FCFC2D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3B02A-3629-48A1-AE4B-47F64F4760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1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Cumprimento</a:t>
            </a:r>
            <a:endParaRPr lang="en-US" dirty="0"/>
          </a:p>
          <a:p>
            <a:r>
              <a:rPr lang="en-US" dirty="0" err="1"/>
              <a:t>Apresentação</a:t>
            </a:r>
            <a:r>
              <a:rPr lang="en-US" dirty="0"/>
              <a:t> </a:t>
            </a:r>
            <a:r>
              <a:rPr lang="en-US" dirty="0" err="1"/>
              <a:t>pessoal</a:t>
            </a:r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Desenvolvedora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15 </a:t>
            </a:r>
            <a:r>
              <a:rPr lang="en-US" dirty="0" err="1"/>
              <a:t>anos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Formada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pela UVV (2010)</a:t>
            </a:r>
          </a:p>
          <a:p>
            <a:r>
              <a:rPr lang="en-US" dirty="0"/>
              <a:t>- </a:t>
            </a:r>
            <a:r>
              <a:rPr lang="en-US" dirty="0" err="1"/>
              <a:t>Faço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do time da OPTSOL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2 </a:t>
            </a:r>
            <a:r>
              <a:rPr lang="en-US" dirty="0" err="1"/>
              <a:t>anos</a:t>
            </a:r>
            <a:r>
              <a:rPr lang="en-US" dirty="0"/>
              <a:t> e no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realizando</a:t>
            </a:r>
            <a:r>
              <a:rPr lang="en-US" dirty="0"/>
              <a:t> meu </a:t>
            </a:r>
            <a:r>
              <a:rPr lang="en-US" dirty="0" err="1"/>
              <a:t>sonho</a:t>
            </a:r>
            <a:r>
              <a:rPr lang="en-US" dirty="0"/>
              <a:t> de </a:t>
            </a:r>
            <a:r>
              <a:rPr lang="en-US" dirty="0" err="1"/>
              <a:t>migrar</a:t>
            </a:r>
            <a:r>
              <a:rPr lang="en-US" dirty="0"/>
              <a:t> para a </a:t>
            </a:r>
            <a:r>
              <a:rPr lang="en-US" dirty="0" err="1"/>
              <a:t>área</a:t>
            </a:r>
            <a:r>
              <a:rPr lang="en-US" dirty="0"/>
              <a:t> de dados </a:t>
            </a:r>
            <a:r>
              <a:rPr lang="en-US" dirty="0" err="1"/>
              <a:t>atuando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construção</a:t>
            </a:r>
            <a:r>
              <a:rPr lang="en-US" dirty="0"/>
              <a:t> de um </a:t>
            </a:r>
            <a:r>
              <a:rPr lang="en-US" dirty="0" err="1"/>
              <a:t>ecossistema</a:t>
            </a:r>
            <a:r>
              <a:rPr lang="en-US" dirty="0"/>
              <a:t> de BI para um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r>
              <a:rPr lang="en-US" dirty="0"/>
              <a:t>- E </a:t>
            </a:r>
            <a:r>
              <a:rPr lang="en-US" dirty="0" err="1"/>
              <a:t>como</a:t>
            </a:r>
            <a:r>
              <a:rPr lang="en-US" dirty="0"/>
              <a:t> sou </a:t>
            </a:r>
            <a:r>
              <a:rPr lang="en-US" dirty="0" err="1"/>
              <a:t>bicho</a:t>
            </a:r>
            <a:r>
              <a:rPr lang="en-US" dirty="0"/>
              <a:t> </a:t>
            </a:r>
            <a:r>
              <a:rPr lang="en-US" dirty="0" err="1"/>
              <a:t>doido</a:t>
            </a:r>
            <a:r>
              <a:rPr lang="en-US" dirty="0"/>
              <a:t>, </a:t>
            </a:r>
            <a:r>
              <a:rPr lang="en-US" dirty="0" err="1"/>
              <a:t>tô</a:t>
            </a:r>
            <a:r>
              <a:rPr lang="en-US" dirty="0"/>
              <a:t> </a:t>
            </a:r>
            <a:r>
              <a:rPr lang="en-US" dirty="0" err="1"/>
              <a:t>construindo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no Microsoft Fabric (QUE AINDA ESTÁ EM PREVIEW) e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compartilhar</a:t>
            </a:r>
            <a:r>
              <a:rPr lang="en-US" dirty="0"/>
              <a:t> com </a:t>
            </a:r>
            <a:r>
              <a:rPr lang="en-US" dirty="0" err="1"/>
              <a:t>vocês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venho</a:t>
            </a:r>
            <a:r>
              <a:rPr lang="en-US" dirty="0"/>
              <a:t> </a:t>
            </a:r>
            <a:r>
              <a:rPr lang="en-US" dirty="0" err="1"/>
              <a:t>aprendendo</a:t>
            </a:r>
            <a:r>
              <a:rPr lang="en-US" dirty="0"/>
              <a:t> nesses meses.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Agradecemos aos nossos patrocinadores!</a:t>
            </a:r>
          </a:p>
          <a:p>
            <a:endParaRPr lang="pt-BR" dirty="0"/>
          </a:p>
          <a:p>
            <a:r>
              <a:rPr lang="pt-BR" dirty="0"/>
              <a:t>OPTSOL &lt;3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Apresento a vocês a página inicial do Microsoft </a:t>
            </a:r>
            <a:r>
              <a:rPr lang="pt-BR" dirty="0" err="1"/>
              <a:t>Fabric</a:t>
            </a:r>
            <a:r>
              <a:rPr lang="pt-BR" dirty="0"/>
              <a:t>. A porta de entrada de toda a nossa mágica.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63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Fabric</a:t>
            </a:r>
            <a:r>
              <a:rPr lang="pt-BR" dirty="0"/>
              <a:t> pode ser considerado uma grande caixa de ferramentas para atender ao público de dados.</a:t>
            </a:r>
          </a:p>
          <a:p>
            <a:endParaRPr lang="pt-BR" dirty="0"/>
          </a:p>
          <a:p>
            <a:r>
              <a:rPr lang="pt-BR" dirty="0"/>
              <a:t>Podemos observar que essas ferramentas estão bem subdivididas por áreas de escopo de trabalho:</a:t>
            </a:r>
          </a:p>
          <a:p>
            <a:r>
              <a:rPr lang="pt-BR" dirty="0"/>
              <a:t>- Engenharia de Dados</a:t>
            </a:r>
          </a:p>
          <a:p>
            <a:r>
              <a:rPr lang="pt-BR" dirty="0"/>
              <a:t>- Ciência de Dados</a:t>
            </a:r>
          </a:p>
          <a:p>
            <a:r>
              <a:rPr lang="pt-BR" dirty="0"/>
              <a:t>- Armazém de Dados (Data </a:t>
            </a:r>
            <a:r>
              <a:rPr lang="pt-BR" dirty="0" err="1"/>
              <a:t>Warehouse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>- Análises em tempo real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Todas elas basicamente apoiadas no Data </a:t>
            </a:r>
            <a:r>
              <a:rPr lang="pt-BR" dirty="0" err="1"/>
              <a:t>Factory</a:t>
            </a:r>
            <a:r>
              <a:rPr lang="pt-BR" dirty="0"/>
              <a:t> (onde podemos organizar e transformar os dados) com o intuito de fornecer dados para a geração de </a:t>
            </a:r>
            <a:r>
              <a:rPr lang="pt-BR" dirty="0" err="1"/>
              <a:t>Dashboars</a:t>
            </a:r>
            <a:r>
              <a:rPr lang="pt-BR" dirty="0"/>
              <a:t> Power BI.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7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 é um ecossistema real de um projeto de dados que eu já trabalhei em outro momento, onde havia a necessidade de ter vários recursos "soltos" no </a:t>
            </a:r>
            <a:r>
              <a:rPr lang="pt-BR" dirty="0" err="1"/>
              <a:t>azure</a:t>
            </a:r>
            <a:r>
              <a:rPr lang="pt-BR" dirty="0"/>
              <a:t>.</a:t>
            </a:r>
          </a:p>
          <a:p>
            <a:r>
              <a:rPr lang="pt-BR" dirty="0"/>
              <a:t>Gerava um grande dependência do time de dados ao time de Infraestrutura, pois não é muito comum que o time de dados seja capaz de levantar recursos no </a:t>
            </a:r>
            <a:r>
              <a:rPr lang="pt-BR" dirty="0" err="1"/>
              <a:t>azure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- </a:t>
            </a:r>
            <a:r>
              <a:rPr lang="pt-BR" dirty="0" err="1"/>
              <a:t>Jupyter</a:t>
            </a:r>
            <a:r>
              <a:rPr lang="pt-BR" dirty="0"/>
              <a:t> notebook geralmente é local na máquina de cada colaborador e após chegar num script final ele era convertido em uma Azure </a:t>
            </a:r>
            <a:r>
              <a:rPr lang="pt-BR" dirty="0" err="1"/>
              <a:t>Function</a:t>
            </a:r>
            <a:r>
              <a:rPr lang="pt-BR" dirty="0"/>
              <a:t> (que pode ser engatilhada de várias formas, garantindo assim a atualização da raspagem de alguns dados iniciais)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 Azure </a:t>
            </a:r>
            <a:r>
              <a:rPr lang="pt-BR" dirty="0" err="1"/>
              <a:t>storage</a:t>
            </a:r>
            <a:r>
              <a:rPr lang="pt-BR" dirty="0"/>
              <a:t> onde é possível armazenar alguns arquivos </a:t>
            </a:r>
            <a:r>
              <a:rPr lang="pt-BR" dirty="0" err="1"/>
              <a:t>semi-estruturados</a:t>
            </a:r>
            <a:r>
              <a:rPr lang="pt-BR" dirty="0"/>
              <a:t> para serem consumidos pelo </a:t>
            </a:r>
            <a:r>
              <a:rPr lang="pt-BR" dirty="0" err="1"/>
              <a:t>DataFactory</a:t>
            </a:r>
            <a:endParaRPr lang="pt-BR" dirty="0"/>
          </a:p>
          <a:p>
            <a:endParaRPr lang="pt-BR" dirty="0"/>
          </a:p>
          <a:p>
            <a:r>
              <a:rPr lang="pt-BR" dirty="0"/>
              <a:t>- Que faz todo o carregamento, limpeza e transformação dos dados a fim de fornecê-los para uma base DW, geralmente orquestrados via pipelines agendados para rodar diariamente</a:t>
            </a:r>
          </a:p>
          <a:p>
            <a:endParaRPr lang="pt-BR" dirty="0"/>
          </a:p>
          <a:p>
            <a:r>
              <a:rPr lang="pt-BR" dirty="0"/>
              <a:t>- Que servirá como fonte para um </a:t>
            </a:r>
            <a:r>
              <a:rPr lang="pt-BR" dirty="0" err="1"/>
              <a:t>Analysis</a:t>
            </a:r>
            <a:r>
              <a:rPr lang="pt-BR" dirty="0"/>
              <a:t> Services gerar o cubo de dados com os nossos cálculos pré-definidos.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3B02A-3629-48A1-AE4B-47F64F476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63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E9A38-3265-4C6A-9158-D459F48F7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D48BA7-6539-4752-A581-EC2CB20F0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9829E-4148-444B-94D0-906925B7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369F11-2E8E-4876-931B-7E356DF4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24564F-9FB8-4CDC-9560-C36094EF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67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A3B44-EA96-4770-B900-BA8E68DC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E110EF-B30A-46B6-9C01-D80BC5E2B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8861D-5432-4F35-A8CB-16FE7CE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D7716C-99DB-4C8A-B400-D938A923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CF614A-159B-450E-A247-29B8681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80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EB48CD-849E-42E7-B9D6-ECE0F63C7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ED06DF-C3BC-416F-A243-AD2856203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BF1136-8316-42DC-B176-BE616481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856EEF-01C3-462B-8A87-2E66EC98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5A4BBA-4B0E-4D8B-BFD2-DE769120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07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DE9D5-B7A0-4CBF-9313-E72B5D7A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366725-2A55-4C92-BBE3-59F3E299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8A03A0-3A6C-47DC-9331-87A78701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D3F469-412C-4CBF-88D5-7C8CF216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EB9A71-E153-442D-9B0D-A5338805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68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45170-C76D-4AAB-9A08-9BDBCECB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DFFCFB-E14A-4238-9DB7-C6FF1B86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A2BC86-28B6-433F-9CAE-D27DF65D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B3E899-E424-4CD2-9658-9C542FCD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D9E26-23D2-4F7B-9770-2538111C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42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0740F-E2EA-4C2C-A706-0B2120D1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8DD7A7-81E2-4F02-A82E-85A5DA8BF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077D2B-2096-4D9D-B0DE-833025ABF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0C2DA6-8CB9-433A-B29F-757F892C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F1F55C-FA7D-4C83-B947-8BDE230B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B8DACD-B3F0-4C2C-AD72-0CC3707B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E8160-EBB0-4265-A995-D95A3BFC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3B0865-B22C-4F11-9851-9895811A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799099-A020-4821-BFB2-AB1075F51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26A165-97E5-479E-91F2-56336F8EF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95FB9E-F4D1-4062-BE79-284DCCA35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27AD0D-B841-4889-9923-D030AE28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AA10DE-FC1F-452F-9BB2-D374C6A1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5128EE-7076-4714-9AB6-625A89B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66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E3CA5-A63A-4331-8681-CB8BA043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DC8093-A9EA-49D4-B770-146120A2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DBBC0B-6490-4872-B072-833CDC4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D90EF2-0415-4049-A62A-CA249421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7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FB608E0-221A-45D8-AFE3-6696D961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19AB16-8E68-4FC5-A793-2A99F743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038766-99EC-4B2F-90D7-9B242B2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06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A61F2-5DAB-4330-91AE-D4F8F61A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ADE74B-AE8E-4D1C-AB76-AB99E1D9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680522-35B1-4CFE-91F6-C36DAC7E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335774-BABB-41DC-BA5C-662A317B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AEF05B-7419-4026-820A-0ED8D571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A1E04F-44B8-4764-AA92-C5EEF113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87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887BD-ED0A-4BD0-9084-22331916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7EB991-CB73-498D-B47B-4F8E8E811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F31708-54F8-4759-940E-23D279A55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86E3E2-33C8-4C6D-B752-4400333D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3CF92E-F771-427E-97EA-6B856975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FD4B8E-4EAE-4866-AA82-C50545D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53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C91585-8EE8-490D-AE8E-AE2836F1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6CEEA3-388C-4C08-BB47-59542ED22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A2AFCA-E62A-4252-8238-A56DD3E0E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F54E8-EC20-4AC9-952F-8F8EF6339D66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E2BB2-98AA-48C1-B895-53FFB2E3A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3A3956-1040-40BC-B6C5-4BA532D90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7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1.gif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jpg"/><Relationship Id="rId4" Type="http://schemas.openxmlformats.org/officeDocument/2006/relationships/hyperlink" Target="https://www.linkedin.com/in/elainecro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pp.fabric.microsoft.com/home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abertos.bcb.gov.br/dataset/expectativas-mercad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4607FD1-CC2C-7A02-B5D6-BB949D45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EBB5D8-DFA4-E216-B50C-27DC3222D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AD40282-349C-9818-BAC7-6BA1D9A9338B}"/>
              </a:ext>
            </a:extLst>
          </p:cNvPr>
          <p:cNvSpPr txBox="1"/>
          <p:nvPr/>
        </p:nvSpPr>
        <p:spPr>
          <a:xfrm>
            <a:off x="6364794" y="855484"/>
            <a:ext cx="5940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Iniciando sua fábrica de dados </a:t>
            </a:r>
          </a:p>
          <a:p>
            <a:r>
              <a:rPr lang="pt-BR" sz="3600" dirty="0">
                <a:solidFill>
                  <a:schemeClr val="bg1"/>
                </a:solidFill>
              </a:rPr>
              <a:t>com Microsoft </a:t>
            </a:r>
            <a:r>
              <a:rPr lang="pt-BR" sz="3600" dirty="0" err="1">
                <a:solidFill>
                  <a:schemeClr val="bg1"/>
                </a:solidFill>
              </a:rPr>
              <a:t>Fabric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7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6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9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Quadro 3">
            <a:extLst>
              <a:ext uri="{FF2B5EF4-FFF2-40B4-BE49-F238E27FC236}">
                <a16:creationId xmlns:a16="http://schemas.microsoft.com/office/drawing/2014/main" id="{D94A1060-4CBF-9A91-B74F-5583DD507C99}"/>
              </a:ext>
            </a:extLst>
          </p:cNvPr>
          <p:cNvSpPr/>
          <p:nvPr/>
        </p:nvSpPr>
        <p:spPr>
          <a:xfrm>
            <a:off x="4514499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6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Quadro 3">
            <a:extLst>
              <a:ext uri="{FF2B5EF4-FFF2-40B4-BE49-F238E27FC236}">
                <a16:creationId xmlns:a16="http://schemas.microsoft.com/office/drawing/2014/main" id="{D94A1060-4CBF-9A91-B74F-5583DD507C99}"/>
              </a:ext>
            </a:extLst>
          </p:cNvPr>
          <p:cNvSpPr/>
          <p:nvPr/>
        </p:nvSpPr>
        <p:spPr>
          <a:xfrm>
            <a:off x="4514499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358571C8-6A28-5F18-D469-A606D033194E}"/>
              </a:ext>
            </a:extLst>
          </p:cNvPr>
          <p:cNvSpPr/>
          <p:nvPr/>
        </p:nvSpPr>
        <p:spPr>
          <a:xfrm>
            <a:off x="1229200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0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usaremos inicialmente?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604FD170-F8E0-DC3C-41BD-D59B9BF2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44" y="1909880"/>
            <a:ext cx="10208911" cy="383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o 4">
            <a:extLst>
              <a:ext uri="{FF2B5EF4-FFF2-40B4-BE49-F238E27FC236}">
                <a16:creationId xmlns:a16="http://schemas.microsoft.com/office/drawing/2014/main" id="{C6CE46CC-9BED-91D4-27BA-5B4A6EC5F0FC}"/>
              </a:ext>
            </a:extLst>
          </p:cNvPr>
          <p:cNvSpPr/>
          <p:nvPr/>
        </p:nvSpPr>
        <p:spPr>
          <a:xfrm>
            <a:off x="2916453" y="1867298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Quadro 6">
            <a:extLst>
              <a:ext uri="{FF2B5EF4-FFF2-40B4-BE49-F238E27FC236}">
                <a16:creationId xmlns:a16="http://schemas.microsoft.com/office/drawing/2014/main" id="{CE2AECF0-4CD4-DBC1-21C0-38FD366F229B}"/>
              </a:ext>
            </a:extLst>
          </p:cNvPr>
          <p:cNvSpPr/>
          <p:nvPr/>
        </p:nvSpPr>
        <p:spPr>
          <a:xfrm>
            <a:off x="1374805" y="3428999"/>
            <a:ext cx="9424739" cy="1570506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Quadro 3">
            <a:extLst>
              <a:ext uri="{FF2B5EF4-FFF2-40B4-BE49-F238E27FC236}">
                <a16:creationId xmlns:a16="http://schemas.microsoft.com/office/drawing/2014/main" id="{D94A1060-4CBF-9A91-B74F-5583DD507C99}"/>
              </a:ext>
            </a:extLst>
          </p:cNvPr>
          <p:cNvSpPr/>
          <p:nvPr/>
        </p:nvSpPr>
        <p:spPr>
          <a:xfrm>
            <a:off x="4504874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Quadro 7">
            <a:extLst>
              <a:ext uri="{FF2B5EF4-FFF2-40B4-BE49-F238E27FC236}">
                <a16:creationId xmlns:a16="http://schemas.microsoft.com/office/drawing/2014/main" id="{18124338-FB2E-06BC-9B2A-D2B173A21CFF}"/>
              </a:ext>
            </a:extLst>
          </p:cNvPr>
          <p:cNvSpPr/>
          <p:nvPr/>
        </p:nvSpPr>
        <p:spPr>
          <a:xfrm>
            <a:off x="9218103" y="1920129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Quadro 8">
            <a:extLst>
              <a:ext uri="{FF2B5EF4-FFF2-40B4-BE49-F238E27FC236}">
                <a16:creationId xmlns:a16="http://schemas.microsoft.com/office/drawing/2014/main" id="{444FC738-BD13-04E6-E933-3D97916C1768}"/>
              </a:ext>
            </a:extLst>
          </p:cNvPr>
          <p:cNvSpPr/>
          <p:nvPr/>
        </p:nvSpPr>
        <p:spPr>
          <a:xfrm>
            <a:off x="1229200" y="1862896"/>
            <a:ext cx="1620000" cy="1224000"/>
          </a:xfrm>
          <a:prstGeom prst="frame">
            <a:avLst>
              <a:gd name="adj1" fmla="val 676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8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36"/>
            <a:ext cx="12192000" cy="6854653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6146279-E6FF-358A-EEBE-C9219B6210B1}"/>
              </a:ext>
            </a:extLst>
          </p:cNvPr>
          <p:cNvSpPr/>
          <p:nvPr/>
        </p:nvSpPr>
        <p:spPr>
          <a:xfrm>
            <a:off x="875672" y="1397888"/>
            <a:ext cx="2640859" cy="43628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9245"/>
                </a:solidFill>
                <a:latin typeface="Myriad Pro" panose="020B0503030403020204" pitchFamily="34" charset="0"/>
              </a:rPr>
              <a:t>Cada serviço para um nível de Dado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F5AB0A6-0BD0-312D-BB87-DFCFAFBF6E3D}"/>
              </a:ext>
            </a:extLst>
          </p:cNvPr>
          <p:cNvGrpSpPr/>
          <p:nvPr/>
        </p:nvGrpSpPr>
        <p:grpSpPr>
          <a:xfrm>
            <a:off x="1411379" y="1748735"/>
            <a:ext cx="1569444" cy="2949438"/>
            <a:chOff x="1653505" y="1431796"/>
            <a:chExt cx="1569444" cy="2949438"/>
          </a:xfrm>
        </p:grpSpPr>
        <p:pic>
          <p:nvPicPr>
            <p:cNvPr id="1026" name="Picture 2" descr="One Lake, Copilot e o Uso do Copilot nas Ferramentas do Office e no Power BI">
              <a:extLst>
                <a:ext uri="{FF2B5EF4-FFF2-40B4-BE49-F238E27FC236}">
                  <a16:creationId xmlns:a16="http://schemas.microsoft.com/office/drawing/2014/main" id="{E671DC57-6A37-2493-E551-24D0C88F7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505" y="2419429"/>
              <a:ext cx="1569444" cy="1961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D6B0875-52AE-8264-A648-D39225F080BE}"/>
                </a:ext>
              </a:extLst>
            </p:cNvPr>
            <p:cNvGrpSpPr/>
            <p:nvPr/>
          </p:nvGrpSpPr>
          <p:grpSpPr>
            <a:xfrm>
              <a:off x="1877905" y="1431796"/>
              <a:ext cx="1120644" cy="434820"/>
              <a:chOff x="-1461485" y="2039242"/>
              <a:chExt cx="1120644" cy="434820"/>
            </a:xfrm>
          </p:grpSpPr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4ECAB54-A2DD-DDE5-D574-57F54D6A5B1C}"/>
                  </a:ext>
                </a:extLst>
              </p:cNvPr>
              <p:cNvSpPr/>
              <p:nvPr/>
            </p:nvSpPr>
            <p:spPr>
              <a:xfrm>
                <a:off x="-1461485" y="2039242"/>
                <a:ext cx="1120644" cy="4348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8E33A9A-1CEF-D327-0E92-B150C1BEBD55}"/>
                  </a:ext>
                </a:extLst>
              </p:cNvPr>
              <p:cNvSpPr txBox="1"/>
              <p:nvPr/>
            </p:nvSpPr>
            <p:spPr>
              <a:xfrm>
                <a:off x="-1320790" y="2071986"/>
                <a:ext cx="839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Bronze</a:t>
                </a:r>
              </a:p>
            </p:txBody>
          </p:sp>
        </p:grpSp>
      </p:grpSp>
      <p:sp>
        <p:nvSpPr>
          <p:cNvPr id="16" name="AutoShape 10" descr="Power BI Logo and sign, new logo meaning and history, PNG, SVG">
            <a:extLst>
              <a:ext uri="{FF2B5EF4-FFF2-40B4-BE49-F238E27FC236}">
                <a16:creationId xmlns:a16="http://schemas.microsoft.com/office/drawing/2014/main" id="{09B10BF0-4C8A-A301-AF72-4F640BD5D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8DD5823-2E25-93F0-7438-CB46569E1D1E}"/>
              </a:ext>
            </a:extLst>
          </p:cNvPr>
          <p:cNvGrpSpPr/>
          <p:nvPr/>
        </p:nvGrpSpPr>
        <p:grpSpPr>
          <a:xfrm>
            <a:off x="8811267" y="1397888"/>
            <a:ext cx="3267577" cy="4362831"/>
            <a:chOff x="9822777" y="1383920"/>
            <a:chExt cx="3696323" cy="4362831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113A3A3E-6F60-6559-99F6-F494FECF61F8}"/>
                </a:ext>
              </a:extLst>
            </p:cNvPr>
            <p:cNvSpPr/>
            <p:nvPr/>
          </p:nvSpPr>
          <p:spPr>
            <a:xfrm>
              <a:off x="10182193" y="1383920"/>
              <a:ext cx="2977495" cy="436283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48CBC2FE-B831-10DC-E43B-F45F30907CD0}"/>
                </a:ext>
              </a:extLst>
            </p:cNvPr>
            <p:cNvGrpSpPr/>
            <p:nvPr/>
          </p:nvGrpSpPr>
          <p:grpSpPr>
            <a:xfrm>
              <a:off x="10894715" y="1730650"/>
              <a:ext cx="1779410" cy="434820"/>
              <a:chOff x="-1390017" y="2126973"/>
              <a:chExt cx="1120644" cy="434820"/>
            </a:xfrm>
          </p:grpSpPr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2B5DABB-17CB-699F-004C-A834E33F5A99}"/>
                  </a:ext>
                </a:extLst>
              </p:cNvPr>
              <p:cNvSpPr/>
              <p:nvPr/>
            </p:nvSpPr>
            <p:spPr>
              <a:xfrm>
                <a:off x="-1390017" y="2126973"/>
                <a:ext cx="1120644" cy="43482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F4B740C-CA62-4CB5-1575-F8D19A36A2EF}"/>
                  </a:ext>
                </a:extLst>
              </p:cNvPr>
              <p:cNvSpPr txBox="1"/>
              <p:nvPr/>
            </p:nvSpPr>
            <p:spPr>
              <a:xfrm>
                <a:off x="-1288404" y="2168421"/>
                <a:ext cx="942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</a:rPr>
                  <a:t>Dashboards</a:t>
                </a:r>
              </a:p>
            </p:txBody>
          </p:sp>
        </p:grpSp>
        <p:pic>
          <p:nvPicPr>
            <p:cNvPr id="1036" name="Picture 12" descr="Power BI Logo and sign, new logo meaning and history, PNG, SVG">
              <a:extLst>
                <a:ext uri="{FF2B5EF4-FFF2-40B4-BE49-F238E27FC236}">
                  <a16:creationId xmlns:a16="http://schemas.microsoft.com/office/drawing/2014/main" id="{D80E9C8B-3E90-C23D-95C0-801D752D8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2777" y="2709483"/>
              <a:ext cx="3696323" cy="1705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D9543C7-299A-B934-C419-A1146A47AA5A}"/>
              </a:ext>
            </a:extLst>
          </p:cNvPr>
          <p:cNvGrpSpPr/>
          <p:nvPr/>
        </p:nvGrpSpPr>
        <p:grpSpPr>
          <a:xfrm>
            <a:off x="3619400" y="1397888"/>
            <a:ext cx="2680834" cy="4362831"/>
            <a:chOff x="4115574" y="1399984"/>
            <a:chExt cx="2977495" cy="4362831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B8423ADB-E541-C972-FA06-98327D7F7CDC}"/>
                </a:ext>
              </a:extLst>
            </p:cNvPr>
            <p:cNvSpPr/>
            <p:nvPr/>
          </p:nvSpPr>
          <p:spPr>
            <a:xfrm>
              <a:off x="4115574" y="1399984"/>
              <a:ext cx="2977495" cy="436283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E84724B3-63ED-B631-9DD6-26659E91A119}"/>
                </a:ext>
              </a:extLst>
            </p:cNvPr>
            <p:cNvGrpSpPr/>
            <p:nvPr/>
          </p:nvGrpSpPr>
          <p:grpSpPr>
            <a:xfrm>
              <a:off x="4726019" y="1750831"/>
              <a:ext cx="1756607" cy="3918966"/>
              <a:chOff x="4278859" y="1948404"/>
              <a:chExt cx="1756607" cy="3918966"/>
            </a:xfrm>
          </p:grpSpPr>
          <p:grpSp>
            <p:nvGrpSpPr>
              <p:cNvPr id="3" name="Agrupar 2">
                <a:extLst>
                  <a:ext uri="{FF2B5EF4-FFF2-40B4-BE49-F238E27FC236}">
                    <a16:creationId xmlns:a16="http://schemas.microsoft.com/office/drawing/2014/main" id="{2505BE42-3DB9-BD47-17E4-AD95B97C9909}"/>
                  </a:ext>
                </a:extLst>
              </p:cNvPr>
              <p:cNvGrpSpPr/>
              <p:nvPr/>
            </p:nvGrpSpPr>
            <p:grpSpPr>
              <a:xfrm>
                <a:off x="4672027" y="1948404"/>
                <a:ext cx="998118" cy="434820"/>
                <a:chOff x="-1386297" y="2272261"/>
                <a:chExt cx="998118" cy="434820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CA060C44-E8E8-1D62-6D9A-AD21AAFBD285}"/>
                    </a:ext>
                  </a:extLst>
                </p:cNvPr>
                <p:cNvSpPr/>
                <p:nvPr/>
              </p:nvSpPr>
              <p:spPr>
                <a:xfrm>
                  <a:off x="-1386297" y="2272261"/>
                  <a:ext cx="998118" cy="43482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5ABB571D-F8F6-CB53-0E61-7E240F2680B2}"/>
                    </a:ext>
                  </a:extLst>
                </p:cNvPr>
                <p:cNvSpPr txBox="1"/>
                <p:nvPr/>
              </p:nvSpPr>
              <p:spPr>
                <a:xfrm>
                  <a:off x="-1248331" y="2311446"/>
                  <a:ext cx="7671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b="1" dirty="0">
                      <a:solidFill>
                        <a:schemeClr val="bg1"/>
                      </a:solidFill>
                    </a:rPr>
                    <a:t>Prata</a:t>
                  </a:r>
                </a:p>
              </p:txBody>
            </p:sp>
          </p:grpSp>
          <p:pic>
            <p:nvPicPr>
              <p:cNvPr id="1028" name="Picture 4" descr="Documentação do Microsoft Fabric - Microsoft Fabric | Microsoft Learn">
                <a:extLst>
                  <a:ext uri="{FF2B5EF4-FFF2-40B4-BE49-F238E27FC236}">
                    <a16:creationId xmlns:a16="http://schemas.microsoft.com/office/drawing/2014/main" id="{130D9F03-8BAA-DF20-CB44-0250D52783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6948" y="4184929"/>
                <a:ext cx="1240427" cy="1054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Documentação do Microsoft Fabric - Microsoft Fabric | Microsoft Learn">
                <a:extLst>
                  <a:ext uri="{FF2B5EF4-FFF2-40B4-BE49-F238E27FC236}">
                    <a16:creationId xmlns:a16="http://schemas.microsoft.com/office/drawing/2014/main" id="{D4A02F8F-77D4-BFEA-ACAC-CDD56F944E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8384" y="2570206"/>
                <a:ext cx="1317557" cy="1181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3D887E3-0803-51E3-8F01-B4B393591E1B}"/>
                  </a:ext>
                </a:extLst>
              </p:cNvPr>
              <p:cNvSpPr txBox="1"/>
              <p:nvPr/>
            </p:nvSpPr>
            <p:spPr>
              <a:xfrm>
                <a:off x="4278859" y="5221039"/>
                <a:ext cx="1756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err="1"/>
                  <a:t>Synapse</a:t>
                </a:r>
                <a:r>
                  <a:rPr lang="pt-BR" b="1" dirty="0"/>
                  <a:t> Data </a:t>
                </a:r>
                <a:r>
                  <a:rPr lang="pt-BR" b="1" dirty="0" err="1"/>
                  <a:t>Engineering</a:t>
                </a:r>
                <a:endParaRPr lang="pt-BR" b="1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7537109-867E-A5E5-36B7-4C9C747F813B}"/>
                  </a:ext>
                </a:extLst>
              </p:cNvPr>
              <p:cNvSpPr txBox="1"/>
              <p:nvPr/>
            </p:nvSpPr>
            <p:spPr>
              <a:xfrm>
                <a:off x="4328824" y="3778972"/>
                <a:ext cx="1656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/>
                  <a:t>Data </a:t>
                </a:r>
                <a:r>
                  <a:rPr lang="pt-BR" b="1" dirty="0" err="1"/>
                  <a:t>Factory</a:t>
                </a:r>
                <a:endParaRPr lang="pt-BR" b="1" dirty="0"/>
              </a:p>
            </p:txBody>
          </p:sp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74C42FD-8B82-8FB6-8937-F36A830E14FC}"/>
              </a:ext>
            </a:extLst>
          </p:cNvPr>
          <p:cNvGrpSpPr/>
          <p:nvPr/>
        </p:nvGrpSpPr>
        <p:grpSpPr>
          <a:xfrm>
            <a:off x="6403103" y="1398249"/>
            <a:ext cx="2640859" cy="4362831"/>
            <a:chOff x="6816996" y="1402686"/>
            <a:chExt cx="2640859" cy="4362831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7B123F47-5799-E46C-77D6-146BFA5C7504}"/>
                </a:ext>
              </a:extLst>
            </p:cNvPr>
            <p:cNvGrpSpPr/>
            <p:nvPr/>
          </p:nvGrpSpPr>
          <p:grpSpPr>
            <a:xfrm>
              <a:off x="6816996" y="1402686"/>
              <a:ext cx="2640859" cy="4362831"/>
              <a:chOff x="7186001" y="1383921"/>
              <a:chExt cx="2977495" cy="4362831"/>
            </a:xfrm>
          </p:grpSpPr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470233DF-C216-DFC6-886C-ED11C658B3A5}"/>
                  </a:ext>
                </a:extLst>
              </p:cNvPr>
              <p:cNvSpPr/>
              <p:nvPr/>
            </p:nvSpPr>
            <p:spPr>
              <a:xfrm>
                <a:off x="7186001" y="1383921"/>
                <a:ext cx="2977495" cy="436283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30" name="Picture 6" descr="Documentação do Microsoft Fabric - Microsoft Fabric | Microsoft Learn">
                <a:extLst>
                  <a:ext uri="{FF2B5EF4-FFF2-40B4-BE49-F238E27FC236}">
                    <a16:creationId xmlns:a16="http://schemas.microsoft.com/office/drawing/2014/main" id="{838971D2-A38D-F120-C626-7BCCA12E3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7191" y="2576047"/>
                <a:ext cx="1797778" cy="1668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Agrupar 9">
                <a:extLst>
                  <a:ext uri="{FF2B5EF4-FFF2-40B4-BE49-F238E27FC236}">
                    <a16:creationId xmlns:a16="http://schemas.microsoft.com/office/drawing/2014/main" id="{F6E9F8B5-EF69-6B43-059D-AC0D5D7415BF}"/>
                  </a:ext>
                </a:extLst>
              </p:cNvPr>
              <p:cNvGrpSpPr/>
              <p:nvPr/>
            </p:nvGrpSpPr>
            <p:grpSpPr>
              <a:xfrm>
                <a:off x="8091232" y="1729970"/>
                <a:ext cx="1162545" cy="434820"/>
                <a:chOff x="-1484679" y="2111875"/>
                <a:chExt cx="1162545" cy="434820"/>
              </a:xfrm>
            </p:grpSpPr>
            <p:sp>
              <p:nvSpPr>
                <p:cNvPr id="11" name="Retângulo 10">
                  <a:extLst>
                    <a:ext uri="{FF2B5EF4-FFF2-40B4-BE49-F238E27FC236}">
                      <a16:creationId xmlns:a16="http://schemas.microsoft.com/office/drawing/2014/main" id="{BB4D0176-3237-FF2C-7BDC-58924B3A12F2}"/>
                    </a:ext>
                  </a:extLst>
                </p:cNvPr>
                <p:cNvSpPr/>
                <p:nvPr/>
              </p:nvSpPr>
              <p:spPr>
                <a:xfrm>
                  <a:off x="-1484679" y="2111875"/>
                  <a:ext cx="1162545" cy="43482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4A260D1E-E72A-5ADA-01C0-26920FCB6893}"/>
                    </a:ext>
                  </a:extLst>
                </p:cNvPr>
                <p:cNvSpPr txBox="1"/>
                <p:nvPr/>
              </p:nvSpPr>
              <p:spPr>
                <a:xfrm>
                  <a:off x="-1277292" y="2134549"/>
                  <a:ext cx="7477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b="1" dirty="0">
                      <a:solidFill>
                        <a:schemeClr val="bg1"/>
                      </a:solidFill>
                    </a:rPr>
                    <a:t>Ouro</a:t>
                  </a:r>
                </a:p>
              </p:txBody>
            </p:sp>
          </p:grp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CF93AB0-66B5-7729-71DD-703E2D5C4326}"/>
                </a:ext>
              </a:extLst>
            </p:cNvPr>
            <p:cNvSpPr txBox="1"/>
            <p:nvPr/>
          </p:nvSpPr>
          <p:spPr>
            <a:xfrm>
              <a:off x="7341346" y="4368020"/>
              <a:ext cx="15881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Synapse</a:t>
              </a:r>
              <a:r>
                <a:rPr lang="pt-BR" b="1" dirty="0"/>
                <a:t> Data </a:t>
              </a:r>
              <a:r>
                <a:rPr lang="pt-BR" b="1" dirty="0" err="1"/>
                <a:t>Werehousing</a:t>
              </a:r>
              <a:endParaRPr lang="pt-B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2471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Táaaa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, qual é o plano?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5465C38-F616-148A-5E22-FBBDFDAB1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018863"/>
              </p:ext>
            </p:extLst>
          </p:nvPr>
        </p:nvGraphicFramePr>
        <p:xfrm>
          <a:off x="1189607" y="1313052"/>
          <a:ext cx="6724529" cy="4231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612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Chegaremos no Dashboard! \o/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Suplemento 2" title="Microsoft Power BI">
                <a:extLst>
                  <a:ext uri="{FF2B5EF4-FFF2-40B4-BE49-F238E27FC236}">
                    <a16:creationId xmlns:a16="http://schemas.microsoft.com/office/drawing/2014/main" id="{7AD97B24-9F77-64CA-65E4-684FF3058A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386145"/>
                  </p:ext>
                </p:extLst>
              </p:nvPr>
            </p:nvGraphicFramePr>
            <p:xfrm>
              <a:off x="935127" y="1135508"/>
              <a:ext cx="11024559" cy="485985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Suplemento 2" title="Microsoft Power BI">
                <a:extLst>
                  <a:ext uri="{FF2B5EF4-FFF2-40B4-BE49-F238E27FC236}">
                    <a16:creationId xmlns:a16="http://schemas.microsoft.com/office/drawing/2014/main" id="{7AD97B24-9F77-64CA-65E4-684FF3058A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127" y="1135508"/>
                <a:ext cx="11024559" cy="48598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57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Hamram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, só acredito vendo...</a:t>
            </a:r>
          </a:p>
        </p:txBody>
      </p:sp>
      <p:pic>
        <p:nvPicPr>
          <p:cNvPr id="14" name="Imagem 1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D2B93B49-BF1B-0E10-2BBD-4E66E5D90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07" y="1596390"/>
            <a:ext cx="7332617" cy="41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E43D6A-6475-3192-53E4-C554B50F0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858" y="2929113"/>
            <a:ext cx="1940912" cy="1256965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6C46730-B59D-E30F-516A-5B0E3CD3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Obrigado aos Nossos Patrocinadores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CF90C0D-B4EC-11C0-0267-627A21208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6" y="2741407"/>
            <a:ext cx="2669186" cy="188721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16EB4AF-D861-4969-0F70-1006D92CE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144" y="1154968"/>
            <a:ext cx="3164902" cy="1529703"/>
          </a:xfrm>
          <a:prstGeom prst="rect">
            <a:avLst/>
          </a:prstGeom>
        </p:spPr>
      </p:pic>
      <p:pic>
        <p:nvPicPr>
          <p:cNvPr id="20" name="Imagem 19" descr="Logotipo, nome da empresa&#10;&#10;Descrição gerada automaticamente">
            <a:extLst>
              <a:ext uri="{FF2B5EF4-FFF2-40B4-BE49-F238E27FC236}">
                <a16:creationId xmlns:a16="http://schemas.microsoft.com/office/drawing/2014/main" id="{4DC1B4DE-19BE-2A90-FBB9-8E084FF418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79" y="3025644"/>
            <a:ext cx="2095612" cy="1256965"/>
          </a:xfrm>
          <a:prstGeom prst="rect">
            <a:avLst/>
          </a:prstGeom>
        </p:spPr>
      </p:pic>
      <p:pic>
        <p:nvPicPr>
          <p:cNvPr id="21" name="Imagem 1">
            <a:extLst>
              <a:ext uri="{FF2B5EF4-FFF2-40B4-BE49-F238E27FC236}">
                <a16:creationId xmlns:a16="http://schemas.microsoft.com/office/drawing/2014/main" id="{60735CDD-C261-894E-C92C-90F0F615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85" y="4868024"/>
            <a:ext cx="3017764" cy="6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826544A-6884-6236-5273-1958E0173C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292" y="4776678"/>
            <a:ext cx="3403001" cy="84509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B58B916-02E5-61F8-650B-283D54BB5D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74" y="4737971"/>
            <a:ext cx="1401468" cy="91445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892E8A6-672C-7877-4BE7-7643E37C64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0" y="4628625"/>
            <a:ext cx="972488" cy="108918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874A28F-C6E1-2599-6E55-A5B2F60F1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6" y="640410"/>
            <a:ext cx="5918293" cy="26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1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Pega o repositório </a:t>
            </a:r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aê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!</a:t>
            </a:r>
          </a:p>
        </p:txBody>
      </p:sp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4A76F45A-CCA0-A1C0-3422-FF0268928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01" y="896028"/>
            <a:ext cx="5283739" cy="55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19ABE0-9782-4F84-BD18-D3FE89734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6"/>
          <a:stretch/>
        </p:blipFill>
        <p:spPr>
          <a:xfrm>
            <a:off x="5661498" y="3347"/>
            <a:ext cx="6530502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125" y="2529067"/>
            <a:ext cx="5225933" cy="1325563"/>
          </a:xfrm>
        </p:spPr>
        <p:txBody>
          <a:bodyPr>
            <a:noAutofit/>
          </a:bodyPr>
          <a:lstStyle/>
          <a:p>
            <a:pPr algn="ctr"/>
            <a:br>
              <a:rPr lang="pt-BR" sz="2800" b="1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endParaRPr lang="pt-BR" sz="40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Imagem 3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D48C3043-6760-212A-2E7A-078E2095F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45" y="1588232"/>
            <a:ext cx="3345189" cy="188166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83EF53D-9D39-BBB3-4A19-30E9540FD017}"/>
              </a:ext>
            </a:extLst>
          </p:cNvPr>
          <p:cNvSpPr txBox="1"/>
          <p:nvPr/>
        </p:nvSpPr>
        <p:spPr>
          <a:xfrm>
            <a:off x="6351747" y="823976"/>
            <a:ext cx="4987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Espero que tenham gostado!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B7C718-25C7-7C7C-20E9-DDAFC5FEB1BE}"/>
              </a:ext>
            </a:extLst>
          </p:cNvPr>
          <p:cNvSpPr txBox="1"/>
          <p:nvPr/>
        </p:nvSpPr>
        <p:spPr>
          <a:xfrm>
            <a:off x="6425913" y="4295288"/>
            <a:ext cx="52588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solidFill>
                  <a:schemeClr val="bg1"/>
                </a:solidFill>
              </a:rPr>
              <a:t>Att</a:t>
            </a:r>
            <a:r>
              <a:rPr lang="pt-BR" sz="2400" dirty="0">
                <a:solidFill>
                  <a:schemeClr val="bg1"/>
                </a:solidFill>
              </a:rPr>
              <a:t>,</a:t>
            </a:r>
          </a:p>
          <a:p>
            <a:r>
              <a:rPr lang="pt-BR" sz="2400" dirty="0">
                <a:solidFill>
                  <a:schemeClr val="bg1"/>
                </a:solidFill>
              </a:rPr>
              <a:t>Elaine Cristina – OPTSOL Tecnologia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err="1">
                <a:solidFill>
                  <a:schemeClr val="bg1"/>
                </a:solidFill>
              </a:rPr>
              <a:t>Linkedin</a:t>
            </a:r>
            <a:r>
              <a:rPr lang="pt-BR" sz="2400" dirty="0">
                <a:solidFill>
                  <a:schemeClr val="bg1"/>
                </a:solidFill>
              </a:rPr>
              <a:t>:</a:t>
            </a:r>
          </a:p>
          <a:p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https://www.linkedin.com/in/elainecro/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B8E499-3581-3DB2-0B9E-D4C78B3C08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4" b="11612"/>
          <a:stretch/>
        </p:blipFill>
        <p:spPr>
          <a:xfrm>
            <a:off x="1576293" y="1337462"/>
            <a:ext cx="2562464" cy="993831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4F01068-32E4-13DC-8173-3B5DB0C7C413}"/>
              </a:ext>
            </a:extLst>
          </p:cNvPr>
          <p:cNvGrpSpPr/>
          <p:nvPr/>
        </p:nvGrpSpPr>
        <p:grpSpPr>
          <a:xfrm>
            <a:off x="673320" y="2632063"/>
            <a:ext cx="4053871" cy="2086239"/>
            <a:chOff x="904251" y="2432069"/>
            <a:chExt cx="4053871" cy="2086239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F64D7EB-8A47-D792-5A86-06291C140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95" b="23713"/>
            <a:stretch/>
          </p:blipFill>
          <p:spPr>
            <a:xfrm>
              <a:off x="1856380" y="3618666"/>
              <a:ext cx="2149613" cy="899642"/>
            </a:xfrm>
            <a:prstGeom prst="rect">
              <a:avLst/>
            </a:prstGeom>
          </p:spPr>
        </p:pic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53009B5-1073-B24E-A151-BD43650EF620}"/>
                </a:ext>
              </a:extLst>
            </p:cNvPr>
            <p:cNvGrpSpPr/>
            <p:nvPr/>
          </p:nvGrpSpPr>
          <p:grpSpPr>
            <a:xfrm>
              <a:off x="904251" y="2432069"/>
              <a:ext cx="4053871" cy="1007187"/>
              <a:chOff x="904251" y="2432069"/>
              <a:chExt cx="4053871" cy="1007187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7BE9D23F-BDAD-01FB-5463-B7440D765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51" y="2432069"/>
                <a:ext cx="1555222" cy="1007187"/>
              </a:xfrm>
              <a:prstGeom prst="rect">
                <a:avLst/>
              </a:prstGeom>
            </p:spPr>
          </p:pic>
          <p:pic>
            <p:nvPicPr>
              <p:cNvPr id="16" name="Imagem 15" descr="Logotipo, nome da empresa&#10;&#10;Descrição gerada automaticamente">
                <a:extLst>
                  <a:ext uri="{FF2B5EF4-FFF2-40B4-BE49-F238E27FC236}">
                    <a16:creationId xmlns:a16="http://schemas.microsoft.com/office/drawing/2014/main" id="{4C153AC7-F4B1-2E1F-D843-D255C4C25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2258" y="2451058"/>
                <a:ext cx="1615864" cy="969208"/>
              </a:xfrm>
              <a:prstGeom prst="rect">
                <a:avLst/>
              </a:prstGeom>
            </p:spPr>
          </p:pic>
        </p:grp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3E78E310-FA04-15A8-D924-80717CA4C7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09" y="4726805"/>
            <a:ext cx="2480789" cy="139571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8B595CE-83DE-9A58-0C55-1E95646FEF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" y="6079472"/>
            <a:ext cx="2582969" cy="6414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3D8E5B4-D84D-7E35-96D6-A2DCAAC180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" y="4932276"/>
            <a:ext cx="1378906" cy="89973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8398A45-9436-E4B1-7C6C-62D4DF16FE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21" y="4914861"/>
            <a:ext cx="910359" cy="101960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7FBEFF9A-FBCF-BE27-F511-440D12462D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15" y="-205174"/>
            <a:ext cx="4817474" cy="2158942"/>
          </a:xfrm>
          <a:prstGeom prst="rect">
            <a:avLst/>
          </a:prstGeom>
        </p:spPr>
      </p:pic>
      <p:pic>
        <p:nvPicPr>
          <p:cNvPr id="30" name="Imagem 1">
            <a:extLst>
              <a:ext uri="{FF2B5EF4-FFF2-40B4-BE49-F238E27FC236}">
                <a16:creationId xmlns:a16="http://schemas.microsoft.com/office/drawing/2014/main" id="{EE0A2DD5-0797-8FCA-C428-D2D5C850D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87" y="6146379"/>
            <a:ext cx="2649691" cy="57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06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Microsoft </a:t>
            </a:r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Fabric</a:t>
            </a:r>
            <a:endParaRPr lang="pt-BR" sz="3600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7824B1-9FD0-7C52-575E-414E17F8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396" y="1946358"/>
            <a:ext cx="8649630" cy="413560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F0F2B28-30CC-82E0-EDE3-959F7F83DA65}"/>
              </a:ext>
            </a:extLst>
          </p:cNvPr>
          <p:cNvSpPr txBox="1"/>
          <p:nvPr/>
        </p:nvSpPr>
        <p:spPr>
          <a:xfrm>
            <a:off x="3882733" y="1475268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URL</a:t>
            </a:r>
            <a:r>
              <a:rPr lang="pt-BR" dirty="0">
                <a:solidFill>
                  <a:srgbClr val="00B050"/>
                </a:solidFill>
              </a:rPr>
              <a:t>: </a:t>
            </a:r>
            <a:r>
              <a:rPr lang="pt-BR" dirty="0">
                <a:solidFill>
                  <a:srgbClr val="00B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https://app.fabric.microsoft.com/home</a:t>
            </a:r>
            <a:r>
              <a:rPr lang="pt-BR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348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Microsoft </a:t>
            </a:r>
            <a:r>
              <a:rPr lang="pt-BR" sz="36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Fabric</a:t>
            </a:r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: O que é?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872F37-4873-A101-6E07-5C3F6CBD0509}"/>
              </a:ext>
            </a:extLst>
          </p:cNvPr>
          <p:cNvSpPr txBox="1"/>
          <p:nvPr/>
        </p:nvSpPr>
        <p:spPr>
          <a:xfrm>
            <a:off x="1612869" y="1965130"/>
            <a:ext cx="44831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É uma solução que abrange desde a movimentação de dados, ciência de dados, a Análise em Tempo Real até o Business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Intelligence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030" name="Picture 6" descr="Captura de tela do menu Fabric de experiências.">
            <a:extLst>
              <a:ext uri="{FF2B5EF4-FFF2-40B4-BE49-F238E27FC236}">
                <a16:creationId xmlns:a16="http://schemas.microsoft.com/office/drawing/2014/main" id="{F6DA8840-67FC-8C55-44B3-D8829D5C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201" y="1965130"/>
            <a:ext cx="4047930" cy="340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D82857C-D3F9-8A09-B365-BD020F780004}"/>
              </a:ext>
            </a:extLst>
          </p:cNvPr>
          <p:cNvSpPr txBox="1"/>
          <p:nvPr/>
        </p:nvSpPr>
        <p:spPr>
          <a:xfrm>
            <a:off x="1612869" y="3574945"/>
            <a:ext cx="4483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Seus principais componentes são: Engenharia de Dados, Data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Factory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Ciência de Dados, Data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Warehouse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 Power BI.</a:t>
            </a:r>
          </a:p>
        </p:txBody>
      </p: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675117E0-2BA3-96A1-8E77-02FDA76768F4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83236" y="3369474"/>
            <a:ext cx="419165" cy="2676766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29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muda na forma de trabalhar?</a:t>
            </a:r>
          </a:p>
        </p:txBody>
      </p:sp>
      <p:pic>
        <p:nvPicPr>
          <p:cNvPr id="3" name="Picture 2" descr="Diagrama da base do software como serviço sob as diferentes experiências do Fabric.">
            <a:extLst>
              <a:ext uri="{FF2B5EF4-FFF2-40B4-BE49-F238E27FC236}">
                <a16:creationId xmlns:a16="http://schemas.microsoft.com/office/drawing/2014/main" id="{C4C63442-02B2-4EC4-594B-E8CF8F61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48" y="3729620"/>
            <a:ext cx="6014103" cy="22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9498FD4-EDEC-2F45-1EB9-3A9478718BCF}"/>
              </a:ext>
            </a:extLst>
          </p:cNvPr>
          <p:cNvCxnSpPr>
            <a:cxnSpLocks/>
          </p:cNvCxnSpPr>
          <p:nvPr/>
        </p:nvCxnSpPr>
        <p:spPr>
          <a:xfrm flipV="1">
            <a:off x="535492" y="3425647"/>
            <a:ext cx="10823388" cy="335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FB1AF4C0-0C64-C4DC-8DDB-490D3CC7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07" y="1475996"/>
            <a:ext cx="8178800" cy="19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4B730DF-B5BC-F2B0-01DB-E562D8BE0364}"/>
              </a:ext>
            </a:extLst>
          </p:cNvPr>
          <p:cNvGrpSpPr/>
          <p:nvPr/>
        </p:nvGrpSpPr>
        <p:grpSpPr>
          <a:xfrm>
            <a:off x="535492" y="4509317"/>
            <a:ext cx="1120644" cy="434820"/>
            <a:chOff x="-1447183" y="2071986"/>
            <a:chExt cx="1120644" cy="43482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D556A05-BAAE-0F31-8878-127F94DE2D9E}"/>
                </a:ext>
              </a:extLst>
            </p:cNvPr>
            <p:cNvSpPr/>
            <p:nvPr/>
          </p:nvSpPr>
          <p:spPr>
            <a:xfrm>
              <a:off x="-1447183" y="2071986"/>
              <a:ext cx="1120644" cy="4348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4C260C-86DB-638D-84B1-FB9DED399E2F}"/>
                </a:ext>
              </a:extLst>
            </p:cNvPr>
            <p:cNvSpPr txBox="1"/>
            <p:nvPr/>
          </p:nvSpPr>
          <p:spPr>
            <a:xfrm>
              <a:off x="-1303010" y="2104730"/>
              <a:ext cx="832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Depois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A63623B-0533-B7F4-1977-259F4D275472}"/>
              </a:ext>
            </a:extLst>
          </p:cNvPr>
          <p:cNvGrpSpPr/>
          <p:nvPr/>
        </p:nvGrpSpPr>
        <p:grpSpPr>
          <a:xfrm>
            <a:off x="535492" y="2214083"/>
            <a:ext cx="1120644" cy="434820"/>
            <a:chOff x="-1447183" y="2071986"/>
            <a:chExt cx="1120644" cy="434820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7446582-7B1B-BEF3-4647-6D01C8933D93}"/>
                </a:ext>
              </a:extLst>
            </p:cNvPr>
            <p:cNvSpPr/>
            <p:nvPr/>
          </p:nvSpPr>
          <p:spPr>
            <a:xfrm>
              <a:off x="-1447183" y="2071986"/>
              <a:ext cx="1120644" cy="4348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94A6FFD-F7F3-593A-40A0-490603AD1E81}"/>
                </a:ext>
              </a:extLst>
            </p:cNvPr>
            <p:cNvSpPr txBox="1"/>
            <p:nvPr/>
          </p:nvSpPr>
          <p:spPr>
            <a:xfrm>
              <a:off x="-1250333" y="2104730"/>
              <a:ext cx="726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</a:rPr>
                <a:t>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6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0C28A4-0D21-729A-D98C-1E5BB30471A9}"/>
              </a:ext>
            </a:extLst>
          </p:cNvPr>
          <p:cNvSpPr txBox="1"/>
          <p:nvPr/>
        </p:nvSpPr>
        <p:spPr>
          <a:xfrm>
            <a:off x="1189606" y="1325179"/>
            <a:ext cx="1018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cliente chegou com essa planilha e pediu um dashboard que represente os dados de projeção dos próximos 10 anos.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BBB9D9-0361-ABA0-54F6-B92A47017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93" y="2116133"/>
            <a:ext cx="10528059" cy="3575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972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0C28A4-0D21-729A-D98C-1E5BB30471A9}"/>
              </a:ext>
            </a:extLst>
          </p:cNvPr>
          <p:cNvSpPr txBox="1"/>
          <p:nvPr/>
        </p:nvSpPr>
        <p:spPr>
          <a:xfrm>
            <a:off x="1189607" y="1397889"/>
            <a:ext cx="298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valores são projetados com base em indicadores. </a:t>
            </a:r>
            <a:r>
              <a:rPr lang="pt-BR" dirty="0" err="1"/>
              <a:t>Ex</a:t>
            </a:r>
            <a:r>
              <a:rPr lang="pt-BR" dirty="0"/>
              <a:t>: IPCA, IGP-M, etc...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B3B2A9-DA02-7544-79B3-14E8AF15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483" y="1325180"/>
            <a:ext cx="7156564" cy="4601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103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E96B1-5A9F-C8C9-FECB-13624AFF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07" y="1930673"/>
            <a:ext cx="3089095" cy="85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34D06CE-BA68-2CBC-AC78-5E2F7035ED30}"/>
              </a:ext>
            </a:extLst>
          </p:cNvPr>
          <p:cNvSpPr txBox="1"/>
          <p:nvPr/>
        </p:nvSpPr>
        <p:spPr>
          <a:xfrm>
            <a:off x="1189606" y="1397889"/>
            <a:ext cx="101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Organizando mais ou menos um modelo para esses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CEE8AEA-33E5-F94A-062A-87FB5B0E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845" y="2038842"/>
            <a:ext cx="5723161" cy="3266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43C7325-796F-1F31-E7FC-867C4B598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606" y="3799374"/>
            <a:ext cx="3208017" cy="2051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09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07" y="72326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9245"/>
                </a:solidFill>
                <a:latin typeface="Myriad Pro" panose="020B0503030403020204" pitchFamily="34" charset="0"/>
              </a:rPr>
              <a:t>Vamos de Estudo de Caso!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4D06CE-BA68-2CBC-AC78-5E2F7035ED30}"/>
              </a:ext>
            </a:extLst>
          </p:cNvPr>
          <p:cNvSpPr txBox="1"/>
          <p:nvPr/>
        </p:nvSpPr>
        <p:spPr>
          <a:xfrm>
            <a:off x="1189607" y="1397889"/>
            <a:ext cx="346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 os valores dos indicadores?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4516BB3-5BAF-8421-02D6-A2DC32431CD7}"/>
              </a:ext>
            </a:extLst>
          </p:cNvPr>
          <p:cNvSpPr txBox="1"/>
          <p:nvPr/>
        </p:nvSpPr>
        <p:spPr>
          <a:xfrm>
            <a:off x="1189607" y="2274838"/>
            <a:ext cx="3365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dar uma brincada com a API do Banco Central sobre os Indicadores Macroeconômicos! </a:t>
            </a:r>
            <a:br>
              <a:rPr lang="pt-BR" dirty="0"/>
            </a:br>
            <a:r>
              <a:rPr lang="pt-BR" dirty="0"/>
              <a:t>URL: </a:t>
            </a:r>
            <a:r>
              <a:rPr lang="pt-BR" dirty="0">
                <a:hlinkClick r:id="rId3"/>
              </a:rPr>
              <a:t>https://dadosabertos.bcb.gov.br/dataset/expectativas-mercado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67CFAE7-78A6-BBA8-986E-DFEB95DA1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16" y="1466868"/>
            <a:ext cx="7145547" cy="4167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70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webextension1.xml><?xml version="1.0" encoding="utf-8"?>
<we:webextension xmlns:we="http://schemas.microsoft.com/office/webextensions/webextension/2010/11" id="{51B417DA-D43C-064F-809C-7BFB81E5B2E1}">
  <we:reference id="wa200003233" version="2.0.0.3" store="pt-BR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XTW8aMRD9K8iXXlDELssScktID1U/lCZRLhWHwZ4lTo29tb2kNOK/d+yFfBBCAoWqh0ocdme8896bGY/NHRPSlQqmX2CM7Ih90EJyEMY2EtZkujaeGPN9DPY78l63J9K0xwvehSTJO3lYZUovjXbs6I55sCP0V9JVoEJEMn4bNBkodQaj8FaActhkJVpnNCj5C+vF5PK2wlmT4c9SGQsh5IUHjyHshJbTO1FJDtqECNzLCV4g97X1HEtj/fydZ1mOrbTVSg8L5FnBhwWnb1ztjTRfXx9AI7G+0R6kJgLBlmU9ANHLh8O0O0yQtzuQBXshlZ8vGU7f/ywt6aZsTMuQvj6pGBlLeVUs6rPoajl3rG9UNY5P75/YL0xlOZ5jEV3aSz+lSBfoDS1iM8rTmTWUxQdzNF6b275FwhPsqDVr7oHCB4/6GQEyjtfiH4sJaE7WZfDPCK6y+Fb0zyikgGf4V0Atc45wUzlqmK2IbJaFSxiiArPM41ib+w20gsaALE7qkZo3/UOXXdbsSjkxnmIrDNtqeEMNGnqKPjNWoD2ZxrY6lXbR+Wlzie5O+ynkbXdg6zpnNlhsavLdPN6p5tZF0TsVRmh1vG1iv632g3qUgXaLQVZjWaPiU62MiCicoKp9Pyq0U4KL/rmEg5ozLZSOeCooXWimMCzJJDCy+ojT/WRJujOp9QIw9MMTjrGkB7GGeyG4rmWesyOLNcaHCAtcGgxVSLeulGoyfi2VsKgjk+UlZPokaYjX2zJaCezdFzPGhjCNmJR3C9xLM6JdfC9zm8BBRkNg4wq1gNWBQ743jHasqlGF6oV4gw0iRsGNVrIPzVCzDHl1a2E24Pu1AutNQ24MsUVS0j9mOw/UfpFT+DVZQfeLbjc/7OQdTLLesIcp/4v3jf+H/R4Pe0W3yv41Ne22Z/0O03lpPKh5TknPuhN53l3TPZ6cwZ8lrbSbFW3odNKE7uS8naf/7k371WI7JTnaJ5VmY6Q/S+FBgIcoo6yRJNZ+I6Ibo8rVc+SUvhDmVoc5MpsPjZVlezSPdntJiNXih92c83aSAs/T7BB7bdF+tVr/9vbcV8VO0N8i7rFgb99lsXSr5JnKuxI4noHGFTLjvVaEPK6VGv/r38uczX4DgbGFoWwQAAA=&quot;"/>
    <we:property name="creatorSessionId" value="&quot;452dd982-c1b2-41a7-a7be-c1eb6cac3fad&quot;"/>
    <we:property name="creatorTenantId" value="&quot;95d27196-39a3-465b-9e4c-ea4b4232215d&quot;"/>
    <we:property name="creatorUserId" value="&quot;1003200158A8A9D6&quot;"/>
    <we:property name="datasetId" value="&quot;c13c22ed-11f3-4136-a60a-1e53f7759b2b&quot;"/>
    <we:property name="design" value="{&quot;border&quot;:{&quot;isActive&quot;:true,&quot;color&quot;:&quot;#808080&quot;,&quot;width&quot;:1,&quot;transparency&quot;:0,&quot;dash&quot;:&quot;solid&quot;}}"/>
    <we:property name="embedUrl" value="&quot;/reportEmbed?reportId=992d9b95-cd4c-4638-b98e-7b25d3f93ddc&amp;groupId=94830e6f-24c7-46f0-a5c5-08e4bc945bf9&amp;w=2&amp;config=eyJjbHVzdGVyVXJsIjoiaHR0cHM6Ly9XQUJJLUJSQVpJTC1TT1VUSC1CLVBSSU1BUlktcmVkaXJlY3QuYW5hbHlzaXMud2luZG93cy5uZXQiLCJlbWJlZEZlYXR1cmVzIjp7InVzYWdlTWV0cmljc1ZOZXh0Ijp0cnVlfX0%3D&amp;disableSensitivityBanner=true&quot;"/>
    <we:property name="initialStateBookmark" value="&quot;H4sIAAAAAAAAA+1YXU8bOxD9K5Ff+rJC+SJ8vIWUKyEKpQRxH66ianY9G4wce2t7Q1OU/37H9m4pIZAmTdB9uBJIu2PvnDPHM/Y4j4wLW0iYXcIE2TE7U1xkwLVptFjCVDSefP58ftG/Pv962b84JbMunNDKsuNH5sCM0d0KW4L0Lsj4zyhhIOUVjP1bDtJiwgo0ViuQ4gfGyTTkTInzhOH3QmoD3uXQgUPvdkrT6Z2wW3sdQoTMiSkOMXPReo2FNq56z7rdHjbbzWb7MMesm2dpntE3No4Gmqvne9BAbKCVA6GIgLd1u0cA/KiXpu2DtIVZZx+63p4L6aop6ez0e2EoblJjVni9BhTFWBsSUrIQn0Ebw3lkAy3LSXg6fWYf6tJkeI15GFJOuBl5GqLTNInNSacro0nFJ3Mw3umHgUHC4+y4OU92QOHMoXpBgIyTN/H7fAoqI+ufgZ8Mvp6pXEIGmtDv0QHnsEimr3Q9aTNOFwi2NPi7pC6QCw4vNLkFSuMb7UBeI9yXlrgu4zMiixVqLKtCeMq8m0izEFPtbiCV6Estvaek9XlGn2nD0ZzMQqp9FKauhnayQHurOeYF3B7YW9k0H9WFHtb6l+rVDzYEvd3i2SZ3oh6dbUJ0gywfxY0TlK23zQhstAxPUTNiJXGKMo59K9HMCDuMV+LsRTVoorBEWkJhfZr6rZlMHAPFc5ztQP+AeSWUqgH9ijzjGATfCwrvhOCKBV1gRxajtfMealwq+dLLrUopE5bdCckNqsBkcQqZPgk6MmLBByuBfbjUE2xw3QiifKhxb/SY9oefYW7i2IfR4Ni4RcVhuWOv95re+rIclyhf8Tdaw2MIuNFs7SJmiCy9rvZNmDX4finBON0Qa0NsIEr7j9lWjjqvcvJ/Ccupmzk46B3u9/ax1T1Kj7CdvWN3839r8c6thaS+dnBHibxpZ7HTcF49/6uMm73X0eqHm3m70ztsHvR6aZa20w4e7vP/buO/cuWtFBmaZ8vOJkh3N/8wRhV3EIqkiGAC7VO0z59u67sZZcdfRk/CZ9X10RLCixgSFkk0/QL/fYc+f8JC0l3TVSqcLSizxnEeXwL4653Gz/3yd44jnwH+33/IwcESYSaaB+kwZMBynx/pC64flPcZnVmUdWm98Ggd5Y0bhkUchnkr/PudvPLs415aOb8cE9vt3QLufHk66dLZAjK8AoVLAg1tK0e+Irzww0G4f/hMFv46tIYe8/m/JoDdT9oQAAA=&quot;"/>
    <we:property name="isFiltersActionButtonVisible" value="true"/>
    <we:property name="isFooterCollapsed" value="false"/>
    <we:property name="pageDisplayName" value="&quot;ProjeçãoReceita&quot;"/>
    <we:property name="pageName" value="&quot;ReportSectionc446e020028fec4fcbfc&quot;"/>
    <we:property name="reportEmbeddedTime" value="&quot;2023-10-25T03:39:37.089Z&quot;"/>
    <we:property name="reportName" value="&quot;SQLSaturdayVix2023&quot;"/>
    <we:property name="reportState" value="&quot;CONNECTED&quot;"/>
    <we:property name="reportUrl" value="&quot;/groups/94830e6f-24c7-46f0-a5c5-08e4bc945bf9/reports/992d9b95-cd4c-4638-b98e-7b25d3f93ddc/ReportSectionc446e020028fec4fcbfc?bookmarkGuid=0af0248d-45d6-4b59-8c16-ed45821ba521&amp;bookmarkUsage=1&amp;ctid=95d27196-39a3-465b-9e4c-ea4b4232215d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5841</TotalTime>
  <Words>736</Words>
  <Application>Microsoft Macintosh PowerPoint</Application>
  <PresentationFormat>Widescreen</PresentationFormat>
  <Paragraphs>81</Paragraphs>
  <Slides>21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Myriad Pro</vt:lpstr>
      <vt:lpstr>Tema do Office</vt:lpstr>
      <vt:lpstr>Apresentação do PowerPoint</vt:lpstr>
      <vt:lpstr>Obrigado aos Nossos Patrocinadores </vt:lpstr>
      <vt:lpstr>Microsoft Fabric</vt:lpstr>
      <vt:lpstr>Microsoft Fabric: O que é?</vt:lpstr>
      <vt:lpstr>O que muda na forma de trabalhar?</vt:lpstr>
      <vt:lpstr>Vamos de Estudo de Caso!</vt:lpstr>
      <vt:lpstr>Vamos de Estudo de Caso!</vt:lpstr>
      <vt:lpstr>Vamos de Estudo de Caso!</vt:lpstr>
      <vt:lpstr>Vamos de Estudo de Caso!</vt:lpstr>
      <vt:lpstr>O que usaremos inicialmente?</vt:lpstr>
      <vt:lpstr>O que usaremos inicialmente?</vt:lpstr>
      <vt:lpstr>O que usaremos inicialmente?</vt:lpstr>
      <vt:lpstr>O que usaremos inicialmente?</vt:lpstr>
      <vt:lpstr>O que usaremos inicialmente?</vt:lpstr>
      <vt:lpstr>O que usaremos inicialmente?</vt:lpstr>
      <vt:lpstr>Cada serviço para um nível de Dado</vt:lpstr>
      <vt:lpstr>Táaaa, qual é o plano?</vt:lpstr>
      <vt:lpstr>Chegaremos no Dashboard! \o/</vt:lpstr>
      <vt:lpstr>Hamram, só acredito vendo...</vt:lpstr>
      <vt:lpstr>Pega o repositório aê!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palestra</dc:title>
  <dc:creator>dirceu.resende@powertuning.com.br</dc:creator>
  <cp:lastModifiedBy>Elaine Cristina Rocha de Oliveira</cp:lastModifiedBy>
  <cp:revision>31</cp:revision>
  <dcterms:created xsi:type="dcterms:W3CDTF">2019-08-28T12:22:20Z</dcterms:created>
  <dcterms:modified xsi:type="dcterms:W3CDTF">2023-10-27T02:40:21Z</dcterms:modified>
</cp:coreProperties>
</file>